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21" Type="http://schemas.openxmlformats.org/officeDocument/2006/relationships/slide" Target="slides/slide16.xml"/><Relationship Id="rId34" Type="http://schemas.openxmlformats.org/officeDocument/2006/relationships/slide" Target="slides/slide29.xml"/><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slide" Target="slides/slide28.xml"/><Relationship Id="rId12" Type="http://schemas.openxmlformats.org/officeDocument/2006/relationships/slide" Target="slides/slide7.xml"/><Relationship Id="rId17" Type="http://schemas.openxmlformats.org/officeDocument/2006/relationships/slide" Target="slides/slide12.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slide" Target="slides/slide24.xml"/><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slide" Target="slides/slide23.xml"/><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customXml" Target="../customXml/item2.xml"/><Relationship Id="rId31" Type="http://schemas.openxmlformats.org/officeDocument/2006/relationships/slide" Target="slides/slide26.xml"/><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slide" Target="slides/slide25.xml"/><Relationship Id="rId14" Type="http://schemas.openxmlformats.org/officeDocument/2006/relationships/slide" Target="slides/slide9.xml"/><Relationship Id="rId35" Type="http://schemas.openxmlformats.org/officeDocument/2006/relationships/customXml" Target="../customXml/item1.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a presentation on why </a:t>
            </a:r>
            <a:r>
              <a:rPr lang="en"/>
              <a:t>and</a:t>
            </a:r>
            <a:r>
              <a:rPr lang="en"/>
              <a:t> how we can reduce barriers to physicians receiving mental health care. These slides were developed as part of the Helping Healthcare Heal Coalition of the Institute for Healthcare Improvement</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You’ll notice many QR codes that link the articles discussed. Please feel free to point your smartphone camera at them so you can pull up the article and read it in the future.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164305a9e59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164305a9e59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We’ve described that suicidal thoughts are not uncommon, and neither is depression. Does having a mental health diagnosis affect quality of care? This article sought to better understand that.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164305a9e59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164305a9e59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in this study it was found that burnout was associated with medical errors, but depression was not. (It also found relationships between burnout and depression and suicidal ideation.)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164305a9e59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5" name="Google Shape;125;g164305a9e59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last paper helped demonstrate that it’s important we address physician wellness for physicians, but also for patient care and quality of care. This article explored how patients feel about physician wellness.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g164305a9e59_0_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3" name="Google Shape;133;g164305a9e59_0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60984a199a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160984a199a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These articles help support doing what we can to support physicians receiving mental health care.</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Unfortunately, there are many known barriers to physicians receiving </a:t>
            </a:r>
            <a:r>
              <a:rPr lang="en"/>
              <a:t>mental</a:t>
            </a:r>
            <a:r>
              <a:rPr lang="en"/>
              <a:t> health care - including fearing effects on their ability to practice medicine. Specifically, this study examined if </a:t>
            </a:r>
            <a:r>
              <a:rPr lang="en"/>
              <a:t>physicians</a:t>
            </a:r>
            <a:r>
              <a:rPr lang="en"/>
              <a:t> living in states where </a:t>
            </a:r>
            <a:r>
              <a:rPr lang="en"/>
              <a:t>medical</a:t>
            </a:r>
            <a:r>
              <a:rPr lang="en"/>
              <a:t> license applications ask if the physician has received mental health care or has a mental health diagnosis.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g160984a199a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6" name="Google Shape;146;g160984a199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study found that physicians living in states that ask about mental health care on license applications are more reluctant to seek mental health care. Specifically: ‘physicians who worked in states in which questions on medical licensure applications asked only about current impairment from a mental health condition or included no question pertaining to mental health were less likely to endorse such reluctance and thus may be more likely to seek and receive care if the need arose’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9630469b92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9630469b92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 states or organizations ask about mental illness, they may not be in compliance with the Americans with Disabilities Act - </a:t>
            </a:r>
            <a:r>
              <a:rPr lang="en"/>
              <a:t>which</a:t>
            </a:r>
            <a:r>
              <a:rPr lang="en"/>
              <a:t> poses a liability.</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17d2189e958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17d2189e958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Credentialing applications often also ask questions about </a:t>
            </a:r>
            <a:r>
              <a:rPr lang="en"/>
              <a:t>physician</a:t>
            </a:r>
            <a:r>
              <a:rPr lang="en"/>
              <a:t> mental health, and also risk running afoul of the Americans with Disabilities Act. The most recent version of the AMA’s Physician’s Guide to Medical Staff Organization Bylaws give us guidance for another way.</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17d2189e958_1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17d2189e958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draft guidelines acknowledge that asking such questions may violate the Americans with Disabilities Act, and specifically reads: “</a:t>
            </a: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sz="1200">
                <a:solidFill>
                  <a:schemeClr val="dk1"/>
                </a:solidFill>
              </a:rPr>
              <a:t>To the extent that the ADA is applicable, a medical staff is prohibited from asking applicants questions regarding health conditions deemed disabilities under the ADA (e.g., alcoholism, mental illness, and past drug abuse) as part of the initial application process. The safest approach may be to reserve the right to inquire about an applicant’s current ability to carry out practices for which privileges were requested.”</a:t>
            </a:r>
            <a:endParaRPr sz="12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Clr>
                <a:schemeClr val="dk1"/>
              </a:buClr>
              <a:buSzPts val="1100"/>
              <a:buFont typeface="Arial"/>
              <a:buNone/>
            </a:pPr>
            <a:r>
              <a:rPr lang="en">
                <a:solidFill>
                  <a:schemeClr val="dk1"/>
                </a:solidFill>
              </a:rPr>
              <a:t>		</a:t>
            </a:r>
            <a:endParaRPr>
              <a:solidFill>
                <a:schemeClr val="dk1"/>
              </a:solidFill>
            </a:endParaRPr>
          </a:p>
          <a:p>
            <a:pPr indent="0" lvl="0" marL="0" rtl="0" algn="l">
              <a:spcBef>
                <a:spcPts val="0"/>
              </a:spcBef>
              <a:spcAft>
                <a:spcPts val="0"/>
              </a:spcAft>
              <a:buNone/>
            </a:pPr>
            <a:r>
              <a:rPr lang="en">
                <a:solidFill>
                  <a:schemeClr val="dk1"/>
                </a:solidFill>
              </a:rPr>
              <a: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g160984a199a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9" name="Google Shape;169;g160984a199a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Our organizations are </a:t>
            </a:r>
            <a:r>
              <a:rPr i="1" lang="en"/>
              <a:t>not </a:t>
            </a:r>
            <a:r>
              <a:rPr i="1" lang="en"/>
              <a:t>required</a:t>
            </a:r>
            <a:r>
              <a:rPr lang="en"/>
              <a:t> to ask about applicants mental health, and the Joint Commission issued this statement in 2020.</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7d2189e958_1_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7d2189e958_1_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But first we will start with a story, to illustrate why this topic is so important.</a:t>
            </a:r>
            <a:endParaRPr/>
          </a:p>
          <a:p>
            <a:pPr indent="0" lvl="0" marL="0" rtl="0" algn="l">
              <a:spcBef>
                <a:spcPts val="0"/>
              </a:spcBef>
              <a:spcAft>
                <a:spcPts val="0"/>
              </a:spcAft>
              <a:buNone/>
            </a:pPr>
            <a:r>
              <a:rPr lang="en"/>
              <a:t>(Please feel welcome to provide copies of this NEJM article and give the audience time to read it, or to share a story about someone affected by applications asking about mental health and how it deterred help-seeking)</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60984a199a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5" name="Google Shape;175;g160984a199a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fact, the Joint Commission “strongly encourages organizations to not ask about a past history of mental health conditions or treatment.” They support recommendations from others to limit inquiries to conditions that currently impair the clinician - not the </a:t>
            </a:r>
            <a:r>
              <a:rPr lang="en"/>
              <a:t>presence</a:t>
            </a:r>
            <a:r>
              <a:rPr lang="en"/>
              <a:t> of the diagnosis, in and of itself.</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160984a199a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160984a199a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Not asking these questions about mental health is also consistent with recommendations to adopt suicide prevention steps, such as those recommended by the American Hospital Association</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60984a199a_0_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7" name="Google Shape;187;g160984a199a_0_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guide, the American Hospital Association notes that stigma around mental health is a driver of suicide risk.</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160984a199a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160984a199a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160984a199a_0_5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160984a199a_0_5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When</a:t>
            </a:r>
            <a:r>
              <a:rPr lang="en"/>
              <a:t> listing steps to address the drivers of suicide in the health care workforce, they specifically recommend organizations “eliminate credentialing questions and policies that stigmatize seeking behavioral treatment or resources”</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60984a199a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60984a199a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If you’re wondering what to do to reduce stigma and reduce barriers to physicians seeking mental health care, there is guidance. You can ask different questions, and lend support, as is recommended in this article from Modern Healthcare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160984a199a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160984a199a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You can change the questions on your application to no </a:t>
            </a:r>
            <a:r>
              <a:rPr lang="en"/>
              <a:t>longer</a:t>
            </a:r>
            <a:r>
              <a:rPr lang="en"/>
              <a:t> ask about receiving mental health care or having a diagnosis, and instead ask this: “Do you currently have any condition that adversely affects your ability to practice medicine in a safe, competent, ethical and professional manner?"</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60984a199a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60984a199a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It is also good to offer a supportive statement, such as this one: “"It is common for clinicians to feel overwhelmed from time to time and to seek help when appropriate. We emphasize the importance of wellbeing and appropriate treatment and support for all health conditions."</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64305a9e59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164305a9e59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Now that we’ve reviewed stories and articles, barriers, and solutions, here are conclusions and next steps.</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164305a9e59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164305a9e59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19630469b92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19630469b92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Or feel welcome to show this 6 minute video. (You will have to imbed the video in your PPT or open it in a separate window to show it.)</a:t>
            </a:r>
            <a:endParaRPr/>
          </a:p>
          <a:p>
            <a:pPr indent="0" lvl="0" marL="0" rtl="0" algn="l">
              <a:spcBef>
                <a:spcPts val="0"/>
              </a:spcBef>
              <a:spcAft>
                <a:spcPts val="0"/>
              </a:spcAft>
              <a:buNone/>
            </a:pPr>
            <a:r>
              <a:rPr lang="en"/>
              <a:t>Website: </a:t>
            </a:r>
            <a:endParaRPr/>
          </a:p>
          <a:p>
            <a:pPr indent="0" lvl="0" marL="0" rtl="0" algn="l">
              <a:spcBef>
                <a:spcPts val="0"/>
              </a:spcBef>
              <a:spcAft>
                <a:spcPts val="0"/>
              </a:spcAft>
              <a:buNone/>
            </a:pPr>
            <a:r>
              <a:rPr lang="en"/>
              <a:t>https://www.acpjournals.org/doi/10.7326/W19-0001</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160984a199a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160984a199a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paper was published in 2022 in a prominent Orthopedics journal. The findings highlight how much strain physicians are under, including </a:t>
            </a:r>
            <a:r>
              <a:rPr lang="en"/>
              <a:t>experiencing</a:t>
            </a:r>
            <a:r>
              <a:rPr lang="en"/>
              <a:t> suicidal thoughts.</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160ac7374d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160ac7374d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paper almost a third of orthopedist had a history of suicidal thoughts, and 6% had these thoughts within the last month.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160ac7374d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160ac7374d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problem of physician strain and suicidal feelings is not limited to surgeons, as shown in this 2022 article published in the Proceedings of the Mayo Clinic.</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 name="Shape 91"/>
        <p:cNvGrpSpPr/>
        <p:nvPr/>
      </p:nvGrpSpPr>
      <p:grpSpPr>
        <a:xfrm>
          <a:off x="0" y="0"/>
          <a:ext cx="0" cy="0"/>
          <a:chOff x="0" y="0"/>
          <a:chExt cx="0" cy="0"/>
        </a:xfrm>
      </p:grpSpPr>
      <p:sp>
        <p:nvSpPr>
          <p:cNvPr id="92" name="Google Shape;92;g160ac7374d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160ac7374d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In this study </a:t>
            </a:r>
            <a:r>
              <a:rPr lang="en"/>
              <a:t>examining</a:t>
            </a:r>
            <a:r>
              <a:rPr lang="en"/>
              <a:t> imposter phenomenon (where one fears they are an imposter, </a:t>
            </a:r>
            <a:r>
              <a:rPr lang="en"/>
              <a:t>and</a:t>
            </a:r>
            <a:r>
              <a:rPr lang="en"/>
              <a:t> may be undeserving of their accomplishments), suicidal thoughts were examined for frequency within the last year and reported in groups of people based on </a:t>
            </a:r>
            <a:r>
              <a:rPr lang="en"/>
              <a:t>severity</a:t>
            </a:r>
            <a:r>
              <a:rPr lang="en"/>
              <a:t> of imposter phenomenon. Overall, there was a higher correlation between the percentage of physicians with suicidal thoughts and severit of imposter phenomenon… </a:t>
            </a:r>
            <a:r>
              <a:rPr lang="en"/>
              <a:t>Including</a:t>
            </a:r>
            <a:r>
              <a:rPr lang="en"/>
              <a:t>, alarmingly, that in those with the worst imposter phenomenon that over a quarter reported suicidal ideation in the last year.</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164305a9e59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9" name="Google Shape;99;g164305a9e5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The previous studies were with physicians, but this paper in was done in students. It also shows </a:t>
            </a:r>
            <a:r>
              <a:rPr lang="en"/>
              <a:t>students</a:t>
            </a:r>
            <a:r>
              <a:rPr lang="en"/>
              <a:t> are under pressure, and often don’t seek treatment.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164305a9e59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164305a9e59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slide has a lot of data, </a:t>
            </a:r>
            <a:r>
              <a:rPr lang="en"/>
              <a:t>and</a:t>
            </a:r>
            <a:r>
              <a:rPr lang="en"/>
              <a:t> is reporting depression scores and suicidal ideation by diagnosis and treatment history. This study is from several years ago, and challenges for </a:t>
            </a:r>
            <a:r>
              <a:rPr lang="en"/>
              <a:t>students</a:t>
            </a:r>
            <a:r>
              <a:rPr lang="en"/>
              <a:t> have </a:t>
            </a:r>
            <a:r>
              <a:rPr lang="en"/>
              <a:t>increased</a:t>
            </a:r>
            <a:r>
              <a:rPr lang="en"/>
              <a:t> since then.</a:t>
            </a:r>
            <a:endParaRPr/>
          </a:p>
          <a:p>
            <a:pPr indent="0" lvl="0" marL="0" rtl="0" algn="l">
              <a:spcBef>
                <a:spcPts val="0"/>
              </a:spcBef>
              <a:spcAft>
                <a:spcPts val="0"/>
              </a:spcAft>
              <a:buNone/>
            </a:pPr>
            <a:r>
              <a:rPr lang="en"/>
              <a:t>Specifically, in this study of over 500 medical students:</a:t>
            </a:r>
            <a:endParaRPr/>
          </a:p>
          <a:p>
            <a:pPr indent="-298450" lvl="0" marL="457200" rtl="0" algn="l">
              <a:spcBef>
                <a:spcPts val="0"/>
              </a:spcBef>
              <a:spcAft>
                <a:spcPts val="0"/>
              </a:spcAft>
              <a:buSzPts val="1100"/>
              <a:buChar char="-"/>
            </a:pPr>
            <a:r>
              <a:rPr lang="en"/>
              <a:t>Almost half had been seriously depressed even if not diagnosed. Twenty of those had suicidal ideation while in school. </a:t>
            </a:r>
            <a:endParaRPr/>
          </a:p>
          <a:p>
            <a:pPr indent="-298450" lvl="0" marL="457200" rtl="0" algn="l">
              <a:spcBef>
                <a:spcPts val="0"/>
              </a:spcBef>
              <a:spcAft>
                <a:spcPts val="0"/>
              </a:spcAft>
              <a:buSzPts val="1100"/>
              <a:buChar char="-"/>
            </a:pPr>
            <a:r>
              <a:rPr lang="en"/>
              <a:t>Less than a quarter had sought treatment for depression, despite 10 of those students having suicidal thoughts while in school</a:t>
            </a:r>
            <a:endParaRPr/>
          </a:p>
          <a:p>
            <a:pPr indent="-298450" lvl="0" marL="457200" rtl="0" algn="l">
              <a:spcBef>
                <a:spcPts val="0"/>
              </a:spcBef>
              <a:spcAft>
                <a:spcPts val="0"/>
              </a:spcAft>
              <a:buSzPts val="1100"/>
              <a:buChar char="-"/>
            </a:pPr>
            <a:r>
              <a:rPr lang="en"/>
              <a:t>Less than 1 in 10 were currently receiving treatment, and of those students not getting </a:t>
            </a:r>
            <a:r>
              <a:rPr lang="en"/>
              <a:t>treatment</a:t>
            </a:r>
            <a:r>
              <a:rPr lang="en"/>
              <a:t> 18 had suicidal thoughts while in medical school</a:t>
            </a:r>
            <a:endParaRPr/>
          </a:p>
          <a:p>
            <a:pPr indent="0" lvl="0" marL="0" rtl="0" algn="l">
              <a:spcBef>
                <a:spcPts val="0"/>
              </a:spcBef>
              <a:spcAft>
                <a:spcPts val="0"/>
              </a:spcAft>
              <a:buNone/>
            </a:pPr>
            <a:r>
              <a:rPr lang="en"/>
              <a:t>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png"/><Relationship Id="rId4" Type="http://schemas.openxmlformats.org/officeDocument/2006/relationships/image" Target="../media/image21.png"/><Relationship Id="rId5" Type="http://schemas.openxmlformats.org/officeDocument/2006/relationships/image" Target="../media/image17.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7.png"/><Relationship Id="rId4"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36.png"/><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6.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3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3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3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31.png"/><Relationship Id="rId4" Type="http://schemas.openxmlformats.org/officeDocument/2006/relationships/image" Target="../media/image29.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8.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1.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2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 Id="rId4" Type="http://schemas.openxmlformats.org/officeDocument/2006/relationships/image" Target="../media/image18.png"/><Relationship Id="rId5" Type="http://schemas.openxmlformats.org/officeDocument/2006/relationships/image" Target="../media/image1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152400" y="744575"/>
            <a:ext cx="8892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600"/>
              <a:t>Reducing barriers to physicians r</a:t>
            </a:r>
            <a:r>
              <a:rPr lang="en" sz="3600"/>
              <a:t>eceiving</a:t>
            </a:r>
            <a:r>
              <a:rPr lang="en" sz="3600"/>
              <a:t> mental health care </a:t>
            </a:r>
            <a:endParaRPr sz="3600"/>
          </a:p>
        </p:txBody>
      </p:sp>
      <p:sp>
        <p:nvSpPr>
          <p:cNvPr id="55" name="Google Shape;55;p13"/>
          <p:cNvSpPr txBox="1"/>
          <p:nvPr>
            <p:ph idx="1" type="subTitle"/>
          </p:nvPr>
        </p:nvSpPr>
        <p:spPr>
          <a:xfrm>
            <a:off x="311700" y="3319325"/>
            <a:ext cx="8520600" cy="792600"/>
          </a:xfrm>
          <a:prstGeom prst="rect">
            <a:avLst/>
          </a:prstGeom>
        </p:spPr>
        <p:txBody>
          <a:bodyPr anchorCtr="0" anchor="t" bIns="91425" lIns="91425" spcFirstLastPara="1" rIns="91425" wrap="square" tIns="91425">
            <a:normAutofit fontScale="55000" lnSpcReduction="20000"/>
          </a:bodyPr>
          <a:lstStyle/>
          <a:p>
            <a:pPr indent="0" lvl="0" marL="0" rtl="0" algn="ctr">
              <a:spcBef>
                <a:spcPts val="0"/>
              </a:spcBef>
              <a:spcAft>
                <a:spcPts val="0"/>
              </a:spcAft>
              <a:buNone/>
            </a:pPr>
            <a:r>
              <a:rPr lang="en"/>
              <a:t>[Your name] </a:t>
            </a:r>
            <a:endParaRPr/>
          </a:p>
          <a:p>
            <a:pPr indent="0" lvl="0" marL="0" rtl="0" algn="ctr">
              <a:spcBef>
                <a:spcPts val="0"/>
              </a:spcBef>
              <a:spcAft>
                <a:spcPts val="0"/>
              </a:spcAft>
              <a:buNone/>
            </a:pPr>
            <a:r>
              <a:rPr lang="en"/>
              <a:t>In collaboration with the</a:t>
            </a:r>
            <a:endParaRPr/>
          </a:p>
          <a:p>
            <a:pPr indent="0" lvl="0" marL="0" rtl="0" algn="ctr">
              <a:spcBef>
                <a:spcPts val="0"/>
              </a:spcBef>
              <a:spcAft>
                <a:spcPts val="0"/>
              </a:spcAft>
              <a:buNone/>
            </a:pPr>
            <a:r>
              <a:rPr lang="en"/>
              <a:t>Helping Healthcare Heal Coalition</a:t>
            </a:r>
            <a:endParaRPr/>
          </a:p>
        </p:txBody>
      </p:sp>
      <p:pic>
        <p:nvPicPr>
          <p:cNvPr id="56" name="Google Shape;56;p13"/>
          <p:cNvPicPr preferRelativeResize="0"/>
          <p:nvPr/>
        </p:nvPicPr>
        <p:blipFill>
          <a:blip r:embed="rId3">
            <a:alphaModFix/>
          </a:blip>
          <a:stretch>
            <a:fillRect/>
          </a:stretch>
        </p:blipFill>
        <p:spPr>
          <a:xfrm>
            <a:off x="152400" y="4416800"/>
            <a:ext cx="1966175" cy="650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Does having a mental health diagnosis affect quality of care?  </a:t>
            </a:r>
            <a:endParaRPr/>
          </a:p>
        </p:txBody>
      </p:sp>
      <p:pic>
        <p:nvPicPr>
          <p:cNvPr id="115" name="Google Shape;115;p22"/>
          <p:cNvPicPr preferRelativeResize="0"/>
          <p:nvPr/>
        </p:nvPicPr>
        <p:blipFill>
          <a:blip r:embed="rId3">
            <a:alphaModFix/>
          </a:blip>
          <a:stretch>
            <a:fillRect/>
          </a:stretch>
        </p:blipFill>
        <p:spPr>
          <a:xfrm>
            <a:off x="152400" y="1458650"/>
            <a:ext cx="8839202" cy="1483575"/>
          </a:xfrm>
          <a:prstGeom prst="rect">
            <a:avLst/>
          </a:prstGeom>
          <a:noFill/>
          <a:ln>
            <a:noFill/>
          </a:ln>
        </p:spPr>
      </p:pic>
      <p:pic>
        <p:nvPicPr>
          <p:cNvPr id="116" name="Google Shape;116;p22"/>
          <p:cNvPicPr preferRelativeResize="0"/>
          <p:nvPr/>
        </p:nvPicPr>
        <p:blipFill>
          <a:blip r:embed="rId4">
            <a:alphaModFix/>
          </a:blip>
          <a:stretch>
            <a:fillRect/>
          </a:stretch>
        </p:blipFill>
        <p:spPr>
          <a:xfrm>
            <a:off x="7928523" y="4003375"/>
            <a:ext cx="1150750" cy="11401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Burnout is associated with medical errors - not depression </a:t>
            </a:r>
            <a:endParaRPr/>
          </a:p>
        </p:txBody>
      </p:sp>
      <p:pic>
        <p:nvPicPr>
          <p:cNvPr id="122" name="Google Shape;122;p23"/>
          <p:cNvPicPr preferRelativeResize="0"/>
          <p:nvPr/>
        </p:nvPicPr>
        <p:blipFill>
          <a:blip r:embed="rId3">
            <a:alphaModFix/>
          </a:blip>
          <a:stretch>
            <a:fillRect/>
          </a:stretch>
        </p:blipFill>
        <p:spPr>
          <a:xfrm>
            <a:off x="311700" y="1433575"/>
            <a:ext cx="8520600" cy="342494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Patients care about physician wellness</a:t>
            </a:r>
            <a:endParaRPr/>
          </a:p>
        </p:txBody>
      </p:sp>
      <p:pic>
        <p:nvPicPr>
          <p:cNvPr id="128" name="Google Shape;128;p24"/>
          <p:cNvPicPr preferRelativeResize="0"/>
          <p:nvPr/>
        </p:nvPicPr>
        <p:blipFill>
          <a:blip r:embed="rId3">
            <a:alphaModFix/>
          </a:blip>
          <a:stretch>
            <a:fillRect/>
          </a:stretch>
        </p:blipFill>
        <p:spPr>
          <a:xfrm>
            <a:off x="250900" y="1482350"/>
            <a:ext cx="8740700" cy="1844000"/>
          </a:xfrm>
          <a:prstGeom prst="rect">
            <a:avLst/>
          </a:prstGeom>
          <a:noFill/>
          <a:ln>
            <a:noFill/>
          </a:ln>
        </p:spPr>
      </p:pic>
      <p:pic>
        <p:nvPicPr>
          <p:cNvPr id="129" name="Google Shape;129;p24"/>
          <p:cNvPicPr preferRelativeResize="0"/>
          <p:nvPr/>
        </p:nvPicPr>
        <p:blipFill>
          <a:blip r:embed="rId4">
            <a:alphaModFix/>
          </a:blip>
          <a:stretch>
            <a:fillRect/>
          </a:stretch>
        </p:blipFill>
        <p:spPr>
          <a:xfrm>
            <a:off x="250900" y="3486729"/>
            <a:ext cx="8740701" cy="708721"/>
          </a:xfrm>
          <a:prstGeom prst="rect">
            <a:avLst/>
          </a:prstGeom>
          <a:noFill/>
          <a:ln>
            <a:noFill/>
          </a:ln>
        </p:spPr>
      </p:pic>
      <p:pic>
        <p:nvPicPr>
          <p:cNvPr id="130" name="Google Shape;130;p24"/>
          <p:cNvPicPr preferRelativeResize="0"/>
          <p:nvPr/>
        </p:nvPicPr>
        <p:blipFill>
          <a:blip r:embed="rId5">
            <a:alphaModFix/>
          </a:blip>
          <a:stretch>
            <a:fillRect/>
          </a:stretch>
        </p:blipFill>
        <p:spPr>
          <a:xfrm>
            <a:off x="7789518" y="4039525"/>
            <a:ext cx="1354475" cy="1341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2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Patients’ beliefs about physician wellness affect how they feel about their care</a:t>
            </a:r>
            <a:endParaRPr/>
          </a:p>
        </p:txBody>
      </p:sp>
      <p:pic>
        <p:nvPicPr>
          <p:cNvPr id="136" name="Google Shape;136;p25"/>
          <p:cNvPicPr preferRelativeResize="0"/>
          <p:nvPr/>
        </p:nvPicPr>
        <p:blipFill>
          <a:blip r:embed="rId3">
            <a:alphaModFix/>
          </a:blip>
          <a:stretch>
            <a:fillRect/>
          </a:stretch>
        </p:blipFill>
        <p:spPr>
          <a:xfrm>
            <a:off x="152400" y="1599450"/>
            <a:ext cx="8839199" cy="2101422"/>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ph type="title"/>
          </p:nvPr>
        </p:nvSpPr>
        <p:spPr>
          <a:xfrm>
            <a:off x="311700" y="10560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There are known barriers to physicians receiving mental health care, including fearing effects on their ability to practice</a:t>
            </a:r>
            <a:endParaRPr/>
          </a:p>
        </p:txBody>
      </p:sp>
      <p:pic>
        <p:nvPicPr>
          <p:cNvPr id="142" name="Google Shape;142;p26"/>
          <p:cNvPicPr preferRelativeResize="0"/>
          <p:nvPr/>
        </p:nvPicPr>
        <p:blipFill rotWithShape="1">
          <a:blip r:embed="rId3">
            <a:alphaModFix/>
          </a:blip>
          <a:srcRect b="0" l="0" r="0" t="5249"/>
          <a:stretch/>
        </p:blipFill>
        <p:spPr>
          <a:xfrm>
            <a:off x="152400" y="1448050"/>
            <a:ext cx="8839199" cy="2625000"/>
          </a:xfrm>
          <a:prstGeom prst="rect">
            <a:avLst/>
          </a:prstGeom>
          <a:noFill/>
          <a:ln>
            <a:noFill/>
          </a:ln>
        </p:spPr>
      </p:pic>
      <p:pic>
        <p:nvPicPr>
          <p:cNvPr id="143" name="Google Shape;143;p26"/>
          <p:cNvPicPr preferRelativeResize="0"/>
          <p:nvPr/>
        </p:nvPicPr>
        <p:blipFill>
          <a:blip r:embed="rId4">
            <a:alphaModFix/>
          </a:blip>
          <a:stretch>
            <a:fillRect/>
          </a:stretch>
        </p:blipFill>
        <p:spPr>
          <a:xfrm>
            <a:off x="8048442" y="4062550"/>
            <a:ext cx="1095550" cy="107837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27"/>
          <p:cNvSpPr txBox="1"/>
          <p:nvPr>
            <p:ph type="title"/>
          </p:nvPr>
        </p:nvSpPr>
        <p:spPr>
          <a:xfrm>
            <a:off x="311700" y="20667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Physicians living in states that ask about mental health care on license applications are more reluctant to seek mental health care</a:t>
            </a:r>
            <a:endParaRPr/>
          </a:p>
        </p:txBody>
      </p:sp>
      <p:pic>
        <p:nvPicPr>
          <p:cNvPr id="149" name="Google Shape;149;p27"/>
          <p:cNvPicPr preferRelativeResize="0"/>
          <p:nvPr/>
        </p:nvPicPr>
        <p:blipFill>
          <a:blip r:embed="rId3">
            <a:alphaModFix/>
          </a:blip>
          <a:stretch>
            <a:fillRect/>
          </a:stretch>
        </p:blipFill>
        <p:spPr>
          <a:xfrm>
            <a:off x="2052488" y="1596625"/>
            <a:ext cx="5039015" cy="382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Asking questions about mental health may run afoul of the Americans with Disabilities Act</a:t>
            </a:r>
            <a:endParaRPr/>
          </a:p>
        </p:txBody>
      </p:sp>
      <p:pic>
        <p:nvPicPr>
          <p:cNvPr id="155" name="Google Shape;155;p28"/>
          <p:cNvPicPr preferRelativeResize="0"/>
          <p:nvPr/>
        </p:nvPicPr>
        <p:blipFill>
          <a:blip r:embed="rId3">
            <a:alphaModFix/>
          </a:blip>
          <a:stretch>
            <a:fillRect/>
          </a:stretch>
        </p:blipFill>
        <p:spPr>
          <a:xfrm>
            <a:off x="414000" y="1489300"/>
            <a:ext cx="5485025" cy="35017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pic>
        <p:nvPicPr>
          <p:cNvPr id="160" name="Google Shape;160;p29"/>
          <p:cNvPicPr preferRelativeResize="0"/>
          <p:nvPr/>
        </p:nvPicPr>
        <p:blipFill>
          <a:blip r:embed="rId3">
            <a:alphaModFix/>
          </a:blip>
          <a:stretch>
            <a:fillRect/>
          </a:stretch>
        </p:blipFill>
        <p:spPr>
          <a:xfrm>
            <a:off x="2636350" y="152400"/>
            <a:ext cx="3684926" cy="4838701"/>
          </a:xfrm>
          <a:prstGeom prst="rect">
            <a:avLst/>
          </a:prstGeom>
          <a:noFill/>
          <a:ln>
            <a:noFill/>
          </a:ln>
        </p:spPr>
      </p:pic>
      <p:pic>
        <p:nvPicPr>
          <p:cNvPr id="161" name="Google Shape;161;p29"/>
          <p:cNvPicPr preferRelativeResize="0"/>
          <p:nvPr/>
        </p:nvPicPr>
        <p:blipFill>
          <a:blip r:embed="rId4">
            <a:alphaModFix/>
          </a:blip>
          <a:stretch>
            <a:fillRect/>
          </a:stretch>
        </p:blipFill>
        <p:spPr>
          <a:xfrm>
            <a:off x="7817975" y="3856475"/>
            <a:ext cx="1326025" cy="12870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pic>
        <p:nvPicPr>
          <p:cNvPr id="166" name="Google Shape;166;p30"/>
          <p:cNvPicPr preferRelativeResize="0"/>
          <p:nvPr/>
        </p:nvPicPr>
        <p:blipFill>
          <a:blip r:embed="rId3">
            <a:alphaModFix/>
          </a:blip>
          <a:stretch>
            <a:fillRect/>
          </a:stretch>
        </p:blipFill>
        <p:spPr>
          <a:xfrm>
            <a:off x="152400" y="152400"/>
            <a:ext cx="8610913" cy="4838701"/>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Organizations are not required to ask about mental health</a:t>
            </a:r>
            <a:endParaRPr/>
          </a:p>
        </p:txBody>
      </p:sp>
      <p:pic>
        <p:nvPicPr>
          <p:cNvPr id="172" name="Google Shape;172;p31"/>
          <p:cNvPicPr preferRelativeResize="0"/>
          <p:nvPr/>
        </p:nvPicPr>
        <p:blipFill>
          <a:blip r:embed="rId3">
            <a:alphaModFix/>
          </a:blip>
          <a:stretch>
            <a:fillRect/>
          </a:stretch>
        </p:blipFill>
        <p:spPr>
          <a:xfrm>
            <a:off x="152400" y="1170125"/>
            <a:ext cx="5572710" cy="3820974"/>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4"/>
          <p:cNvSpPr txBox="1"/>
          <p:nvPr>
            <p:ph idx="1" type="subTitle"/>
          </p:nvPr>
        </p:nvSpPr>
        <p:spPr>
          <a:xfrm>
            <a:off x="311700" y="2623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 story</a:t>
            </a:r>
            <a:endParaRPr/>
          </a:p>
        </p:txBody>
      </p:sp>
      <p:pic>
        <p:nvPicPr>
          <p:cNvPr id="62" name="Google Shape;62;p14"/>
          <p:cNvPicPr preferRelativeResize="0"/>
          <p:nvPr/>
        </p:nvPicPr>
        <p:blipFill>
          <a:blip r:embed="rId3">
            <a:alphaModFix/>
          </a:blip>
          <a:stretch>
            <a:fillRect/>
          </a:stretch>
        </p:blipFill>
        <p:spPr>
          <a:xfrm>
            <a:off x="152400" y="1207375"/>
            <a:ext cx="8839201" cy="1215975"/>
          </a:xfrm>
          <a:prstGeom prst="rect">
            <a:avLst/>
          </a:prstGeom>
          <a:noFill/>
          <a:ln>
            <a:noFill/>
          </a:ln>
        </p:spPr>
      </p:pic>
      <p:pic>
        <p:nvPicPr>
          <p:cNvPr id="63" name="Google Shape;63;p14"/>
          <p:cNvPicPr preferRelativeResize="0"/>
          <p:nvPr/>
        </p:nvPicPr>
        <p:blipFill>
          <a:blip r:embed="rId4">
            <a:alphaModFix/>
          </a:blip>
          <a:stretch>
            <a:fillRect/>
          </a:stretch>
        </p:blipFill>
        <p:spPr>
          <a:xfrm>
            <a:off x="8031275" y="4139900"/>
            <a:ext cx="1017075" cy="10036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32"/>
          <p:cNvSpPr txBox="1"/>
          <p:nvPr>
            <p:ph type="title"/>
          </p:nvPr>
        </p:nvSpPr>
        <p:spPr>
          <a:xfrm>
            <a:off x="311700" y="2568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Organizations are recommended not to ask about mental health </a:t>
            </a:r>
            <a:endParaRPr/>
          </a:p>
          <a:p>
            <a:pPr indent="0" lvl="0" marL="0" rtl="0" algn="l">
              <a:spcBef>
                <a:spcPts val="0"/>
              </a:spcBef>
              <a:spcAft>
                <a:spcPts val="0"/>
              </a:spcAft>
              <a:buNone/>
            </a:pPr>
            <a:r>
              <a:t/>
            </a:r>
            <a:endParaRPr/>
          </a:p>
        </p:txBody>
      </p:sp>
      <p:pic>
        <p:nvPicPr>
          <p:cNvPr id="178" name="Google Shape;178;p32"/>
          <p:cNvPicPr preferRelativeResize="0"/>
          <p:nvPr/>
        </p:nvPicPr>
        <p:blipFill>
          <a:blip r:embed="rId3">
            <a:alphaModFix/>
          </a:blip>
          <a:stretch>
            <a:fillRect/>
          </a:stretch>
        </p:blipFill>
        <p:spPr>
          <a:xfrm>
            <a:off x="190025" y="1322525"/>
            <a:ext cx="5512345" cy="38209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Organizations are recommended to adopt suicide prevention steps</a:t>
            </a:r>
            <a:endParaRPr/>
          </a:p>
        </p:txBody>
      </p:sp>
      <p:pic>
        <p:nvPicPr>
          <p:cNvPr id="184" name="Google Shape;184;p33"/>
          <p:cNvPicPr preferRelativeResize="0"/>
          <p:nvPr/>
        </p:nvPicPr>
        <p:blipFill>
          <a:blip r:embed="rId3">
            <a:alphaModFix/>
          </a:blip>
          <a:stretch>
            <a:fillRect/>
          </a:stretch>
        </p:blipFill>
        <p:spPr>
          <a:xfrm>
            <a:off x="3150675" y="1119950"/>
            <a:ext cx="2952860" cy="38209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Stigma around mental health is a driver of suicide risk</a:t>
            </a:r>
            <a:endParaRPr/>
          </a:p>
        </p:txBody>
      </p:sp>
      <p:pic>
        <p:nvPicPr>
          <p:cNvPr id="190" name="Google Shape;190;p34"/>
          <p:cNvPicPr preferRelativeResize="0"/>
          <p:nvPr/>
        </p:nvPicPr>
        <p:blipFill>
          <a:blip r:embed="rId3">
            <a:alphaModFix/>
          </a:blip>
          <a:stretch>
            <a:fillRect/>
          </a:stretch>
        </p:blipFill>
        <p:spPr>
          <a:xfrm>
            <a:off x="2961550" y="1170125"/>
            <a:ext cx="3184146" cy="38209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lang="en"/>
              <a:t>Stigma around mental health is a driver of suicide risk</a:t>
            </a:r>
            <a:endParaRPr/>
          </a:p>
          <a:p>
            <a:pPr indent="0" lvl="0" marL="0" rtl="0" algn="l">
              <a:spcBef>
                <a:spcPts val="0"/>
              </a:spcBef>
              <a:spcAft>
                <a:spcPts val="0"/>
              </a:spcAft>
              <a:buNone/>
            </a:pPr>
            <a:r>
              <a:t/>
            </a:r>
            <a:endParaRPr/>
          </a:p>
        </p:txBody>
      </p:sp>
      <p:pic>
        <p:nvPicPr>
          <p:cNvPr id="196" name="Google Shape;196;p35"/>
          <p:cNvPicPr preferRelativeResize="0"/>
          <p:nvPr/>
        </p:nvPicPr>
        <p:blipFill rotWithShape="1">
          <a:blip r:embed="rId3">
            <a:alphaModFix/>
          </a:blip>
          <a:srcRect b="60756" l="0" r="0" t="9723"/>
          <a:stretch/>
        </p:blipFill>
        <p:spPr>
          <a:xfrm>
            <a:off x="920975" y="1243825"/>
            <a:ext cx="7233351" cy="28613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 name="Shape 200"/>
        <p:cNvGrpSpPr/>
        <p:nvPr/>
      </p:nvGrpSpPr>
      <p:grpSpPr>
        <a:xfrm>
          <a:off x="0" y="0"/>
          <a:ext cx="0" cy="0"/>
          <a:chOff x="0" y="0"/>
          <a:chExt cx="0" cy="0"/>
        </a:xfrm>
      </p:grpSpPr>
      <p:sp>
        <p:nvSpPr>
          <p:cNvPr id="201" name="Google Shape;201;p3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Organizations are recommended </a:t>
            </a:r>
            <a:r>
              <a:rPr i="1" lang="en"/>
              <a:t>not</a:t>
            </a:r>
            <a:r>
              <a:rPr lang="en"/>
              <a:t> to ask about mental health on credentialing applications to reduce suicide risk</a:t>
            </a:r>
            <a:endParaRPr/>
          </a:p>
        </p:txBody>
      </p:sp>
      <p:pic>
        <p:nvPicPr>
          <p:cNvPr id="202" name="Google Shape;202;p36"/>
          <p:cNvPicPr preferRelativeResize="0"/>
          <p:nvPr/>
        </p:nvPicPr>
        <p:blipFill rotWithShape="1">
          <a:blip r:embed="rId3">
            <a:alphaModFix/>
          </a:blip>
          <a:srcRect b="65615" l="0" r="0" t="0"/>
          <a:stretch/>
        </p:blipFill>
        <p:spPr>
          <a:xfrm>
            <a:off x="851800" y="1684475"/>
            <a:ext cx="7277451" cy="2668674"/>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pic>
        <p:nvPicPr>
          <p:cNvPr id="207" name="Google Shape;207;p37"/>
          <p:cNvPicPr preferRelativeResize="0"/>
          <p:nvPr/>
        </p:nvPicPr>
        <p:blipFill rotWithShape="1">
          <a:blip r:embed="rId3">
            <a:alphaModFix/>
          </a:blip>
          <a:srcRect b="12203" l="0" r="0" t="0"/>
          <a:stretch/>
        </p:blipFill>
        <p:spPr>
          <a:xfrm>
            <a:off x="-50175" y="2245600"/>
            <a:ext cx="6384524" cy="1656877"/>
          </a:xfrm>
          <a:prstGeom prst="rect">
            <a:avLst/>
          </a:prstGeom>
          <a:noFill/>
          <a:ln>
            <a:noFill/>
          </a:ln>
        </p:spPr>
      </p:pic>
      <p:pic>
        <p:nvPicPr>
          <p:cNvPr id="208" name="Google Shape;208;p37"/>
          <p:cNvPicPr preferRelativeResize="0"/>
          <p:nvPr/>
        </p:nvPicPr>
        <p:blipFill>
          <a:blip r:embed="rId4">
            <a:alphaModFix/>
          </a:blip>
          <a:stretch>
            <a:fillRect/>
          </a:stretch>
        </p:blipFill>
        <p:spPr>
          <a:xfrm>
            <a:off x="26021" y="3902475"/>
            <a:ext cx="6384525" cy="778075"/>
          </a:xfrm>
          <a:prstGeom prst="rect">
            <a:avLst/>
          </a:prstGeom>
          <a:noFill/>
          <a:ln>
            <a:noFill/>
          </a:ln>
        </p:spPr>
      </p:pic>
      <p:sp>
        <p:nvSpPr>
          <p:cNvPr id="209" name="Google Shape;209;p3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There are other ways to ask about conditions that affect patients while still reducing stigma and offering support</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Ask </a:t>
            </a:r>
            <a:r>
              <a:rPr lang="en"/>
              <a:t>instead</a:t>
            </a:r>
            <a:r>
              <a:rPr lang="en"/>
              <a:t>:</a:t>
            </a:r>
            <a:endParaRPr/>
          </a:p>
        </p:txBody>
      </p:sp>
      <p:sp>
        <p:nvSpPr>
          <p:cNvPr id="215" name="Google Shape;215;p38"/>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800"/>
              </a:spcBef>
              <a:spcAft>
                <a:spcPts val="0"/>
              </a:spcAft>
              <a:buClr>
                <a:schemeClr val="dk1"/>
              </a:buClr>
              <a:buSzPts val="1100"/>
              <a:buFont typeface="Arial"/>
              <a:buNone/>
            </a:pPr>
            <a:r>
              <a:rPr lang="en" sz="3200">
                <a:solidFill>
                  <a:schemeClr val="dk1"/>
                </a:solidFill>
                <a:latin typeface="Calibri"/>
                <a:ea typeface="Calibri"/>
                <a:cs typeface="Calibri"/>
                <a:sym typeface="Calibri"/>
              </a:rPr>
              <a:t>“Do you currently have any condition that adversely affects your ability to practice medicine in a safe, competent, ethical and professional manner?"</a:t>
            </a:r>
            <a:endParaRPr sz="3200">
              <a:solidFill>
                <a:schemeClr val="dk1"/>
              </a:solidFill>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And offer support:</a:t>
            </a:r>
            <a:endParaRPr/>
          </a:p>
        </p:txBody>
      </p:sp>
      <p:sp>
        <p:nvSpPr>
          <p:cNvPr id="221" name="Google Shape;221;p39"/>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0" lvl="0" marL="0" rtl="0" algn="l">
              <a:spcBef>
                <a:spcPts val="800"/>
              </a:spcBef>
              <a:spcAft>
                <a:spcPts val="0"/>
              </a:spcAft>
              <a:buClr>
                <a:schemeClr val="dk1"/>
              </a:buClr>
              <a:buSzPts val="1100"/>
              <a:buFont typeface="Arial"/>
              <a:buNone/>
            </a:pPr>
            <a:r>
              <a:rPr lang="en" sz="3200">
                <a:solidFill>
                  <a:schemeClr val="dk1"/>
                </a:solidFill>
                <a:latin typeface="Calibri"/>
                <a:ea typeface="Calibri"/>
                <a:cs typeface="Calibri"/>
                <a:sym typeface="Calibri"/>
              </a:rPr>
              <a:t>"It is common for clinicians to feel overwhelmed from time to time and to seek help when appropriate. We emphasize the importance of wellbeing and appropriate treatment and support for all health conditions."</a:t>
            </a:r>
            <a:endParaRPr sz="3200">
              <a:solidFill>
                <a:schemeClr val="dk1"/>
              </a:solidFill>
              <a:latin typeface="Calibri"/>
              <a:ea typeface="Calibri"/>
              <a:cs typeface="Calibri"/>
              <a:sym typeface="Calibri"/>
            </a:endParaRPr>
          </a:p>
          <a:p>
            <a:pPr indent="0" lvl="0" marL="0" rtl="0" algn="l">
              <a:spcBef>
                <a:spcPts val="0"/>
              </a:spcBef>
              <a:spcAft>
                <a:spcPts val="1200"/>
              </a:spcAft>
              <a:buNone/>
            </a:pPr>
            <a:r>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4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 and Next Steps</a:t>
            </a:r>
            <a:endParaRPr/>
          </a:p>
        </p:txBody>
      </p:sp>
      <p:sp>
        <p:nvSpPr>
          <p:cNvPr id="227" name="Google Shape;227;p40"/>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Physicians have threats to their mental health</a:t>
            </a:r>
            <a:endParaRPr/>
          </a:p>
          <a:p>
            <a:pPr indent="-342900" lvl="0" marL="457200" rtl="0" algn="l">
              <a:spcBef>
                <a:spcPts val="0"/>
              </a:spcBef>
              <a:spcAft>
                <a:spcPts val="0"/>
              </a:spcAft>
              <a:buSzPts val="1800"/>
              <a:buChar char="★"/>
            </a:pPr>
            <a:r>
              <a:rPr lang="en"/>
              <a:t>Physicians have barriers to receiving mental health care</a:t>
            </a:r>
            <a:endParaRPr/>
          </a:p>
          <a:p>
            <a:pPr indent="-342900" lvl="0" marL="457200" rtl="0" algn="l">
              <a:spcBef>
                <a:spcPts val="0"/>
              </a:spcBef>
              <a:spcAft>
                <a:spcPts val="0"/>
              </a:spcAft>
              <a:buSzPts val="1800"/>
              <a:buChar char="★"/>
            </a:pPr>
            <a:r>
              <a:rPr lang="en"/>
              <a:t>Questions about mental health are common on licensing and credentialing applications, </a:t>
            </a:r>
            <a:r>
              <a:rPr lang="en"/>
              <a:t>and</a:t>
            </a:r>
            <a:r>
              <a:rPr lang="en"/>
              <a:t> deter </a:t>
            </a:r>
            <a:r>
              <a:rPr lang="en"/>
              <a:t>physicians from getting mental health care</a:t>
            </a:r>
            <a:endParaRPr/>
          </a:p>
          <a:p>
            <a:pPr indent="-342900" lvl="0" marL="457200" rtl="0" algn="l">
              <a:spcBef>
                <a:spcPts val="0"/>
              </a:spcBef>
              <a:spcAft>
                <a:spcPts val="0"/>
              </a:spcAft>
              <a:buSzPts val="1800"/>
              <a:buChar char="★"/>
            </a:pPr>
            <a:r>
              <a:rPr lang="en"/>
              <a:t>Credentialing and licensing questions should be changed not to ask about mental health, and to support mental health care</a:t>
            </a:r>
            <a:endParaRPr/>
          </a:p>
          <a:p>
            <a:pPr indent="0" lvl="0" marL="457200" rtl="0" algn="l">
              <a:spcBef>
                <a:spcPts val="1200"/>
              </a:spcBef>
              <a:spcAft>
                <a:spcPts val="1200"/>
              </a:spcAft>
              <a:buNone/>
            </a:pPr>
            <a:r>
              <a:t/>
            </a:r>
            <a:endParaRPr/>
          </a:p>
        </p:txBody>
      </p:sp>
      <p:pic>
        <p:nvPicPr>
          <p:cNvPr id="228" name="Google Shape;228;p40"/>
          <p:cNvPicPr preferRelativeResize="0"/>
          <p:nvPr/>
        </p:nvPicPr>
        <p:blipFill>
          <a:blip r:embed="rId3">
            <a:alphaModFix/>
          </a:blip>
          <a:stretch>
            <a:fillRect/>
          </a:stretch>
        </p:blipFill>
        <p:spPr>
          <a:xfrm>
            <a:off x="152400" y="4416800"/>
            <a:ext cx="1966175" cy="6505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4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Conclusions and Next Steps</a:t>
            </a:r>
            <a:endParaRPr/>
          </a:p>
        </p:txBody>
      </p:sp>
      <p:sp>
        <p:nvSpPr>
          <p:cNvPr id="234" name="Google Shape;234;p41"/>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p>
            <a:pPr indent="-342900" lvl="0" marL="457200" rtl="0" algn="l">
              <a:spcBef>
                <a:spcPts val="0"/>
              </a:spcBef>
              <a:spcAft>
                <a:spcPts val="0"/>
              </a:spcAft>
              <a:buSzPts val="1800"/>
              <a:buChar char="★"/>
            </a:pPr>
            <a:r>
              <a:rPr lang="en"/>
              <a:t>Physicians have threats to their mental health</a:t>
            </a:r>
            <a:endParaRPr/>
          </a:p>
          <a:p>
            <a:pPr indent="-342900" lvl="0" marL="457200" rtl="0" algn="l">
              <a:spcBef>
                <a:spcPts val="0"/>
              </a:spcBef>
              <a:spcAft>
                <a:spcPts val="0"/>
              </a:spcAft>
              <a:buSzPts val="1800"/>
              <a:buChar char="★"/>
            </a:pPr>
            <a:r>
              <a:rPr lang="en"/>
              <a:t>Physicians have barriers to receiving mental health care</a:t>
            </a:r>
            <a:endParaRPr/>
          </a:p>
          <a:p>
            <a:pPr indent="-342900" lvl="0" marL="457200" rtl="0" algn="l">
              <a:spcBef>
                <a:spcPts val="0"/>
              </a:spcBef>
              <a:spcAft>
                <a:spcPts val="0"/>
              </a:spcAft>
              <a:buSzPts val="1800"/>
              <a:buChar char="★"/>
            </a:pPr>
            <a:r>
              <a:rPr lang="en"/>
              <a:t>Questions about mental health are common on licensing and credentialing applications, and deter physicians from getting mental health care</a:t>
            </a:r>
            <a:endParaRPr/>
          </a:p>
          <a:p>
            <a:pPr indent="-342900" lvl="0" marL="457200" rtl="0" algn="l">
              <a:spcBef>
                <a:spcPts val="0"/>
              </a:spcBef>
              <a:spcAft>
                <a:spcPts val="0"/>
              </a:spcAft>
              <a:buSzPts val="1800"/>
              <a:buChar char="★"/>
            </a:pPr>
            <a:r>
              <a:rPr lang="en"/>
              <a:t>Credentialing and licensing questions should be changed not to ask about mental health, and to support mental health care</a:t>
            </a:r>
            <a:endParaRPr/>
          </a:p>
          <a:p>
            <a:pPr indent="-342900" lvl="0" marL="457200" rtl="0" algn="l">
              <a:spcBef>
                <a:spcPts val="0"/>
              </a:spcBef>
              <a:spcAft>
                <a:spcPts val="0"/>
              </a:spcAft>
              <a:buSzPts val="1800"/>
              <a:buChar char="★"/>
            </a:pPr>
            <a:r>
              <a:rPr b="1" lang="en"/>
              <a:t>Can we change </a:t>
            </a:r>
            <a:r>
              <a:rPr b="1" i="1" lang="en"/>
              <a:t>our</a:t>
            </a:r>
            <a:r>
              <a:rPr b="1" lang="en"/>
              <a:t> own application?</a:t>
            </a:r>
            <a:endParaRPr b="1"/>
          </a:p>
        </p:txBody>
      </p:sp>
      <p:pic>
        <p:nvPicPr>
          <p:cNvPr id="235" name="Google Shape;235;p41"/>
          <p:cNvPicPr preferRelativeResize="0"/>
          <p:nvPr/>
        </p:nvPicPr>
        <p:blipFill>
          <a:blip r:embed="rId3">
            <a:alphaModFix/>
          </a:blip>
          <a:stretch>
            <a:fillRect/>
          </a:stretch>
        </p:blipFill>
        <p:spPr>
          <a:xfrm>
            <a:off x="152400" y="4416800"/>
            <a:ext cx="1966175" cy="650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15"/>
          <p:cNvSpPr txBox="1"/>
          <p:nvPr>
            <p:ph idx="1" type="subTitle"/>
          </p:nvPr>
        </p:nvSpPr>
        <p:spPr>
          <a:xfrm>
            <a:off x="311700" y="212175"/>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A story</a:t>
            </a:r>
            <a:endParaRPr/>
          </a:p>
        </p:txBody>
      </p:sp>
      <p:pic>
        <p:nvPicPr>
          <p:cNvPr id="69" name="Google Shape;69;p15"/>
          <p:cNvPicPr preferRelativeResize="0"/>
          <p:nvPr/>
        </p:nvPicPr>
        <p:blipFill>
          <a:blip r:embed="rId3">
            <a:alphaModFix/>
          </a:blip>
          <a:stretch>
            <a:fillRect/>
          </a:stretch>
        </p:blipFill>
        <p:spPr>
          <a:xfrm>
            <a:off x="152400" y="1157175"/>
            <a:ext cx="6804055" cy="3833926"/>
          </a:xfrm>
          <a:prstGeom prst="rect">
            <a:avLst/>
          </a:prstGeom>
          <a:noFill/>
          <a:ln>
            <a:noFill/>
          </a:ln>
        </p:spPr>
      </p:pic>
      <p:pic>
        <p:nvPicPr>
          <p:cNvPr id="70" name="Google Shape;70;p15"/>
          <p:cNvPicPr preferRelativeResize="0"/>
          <p:nvPr/>
        </p:nvPicPr>
        <p:blipFill>
          <a:blip r:embed="rId4">
            <a:alphaModFix/>
          </a:blip>
          <a:stretch>
            <a:fillRect/>
          </a:stretch>
        </p:blipFill>
        <p:spPr>
          <a:xfrm>
            <a:off x="7947800" y="4026974"/>
            <a:ext cx="1036900" cy="10403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Physicians are </a:t>
            </a:r>
            <a:r>
              <a:rPr lang="en"/>
              <a:t>under</a:t>
            </a:r>
            <a:r>
              <a:rPr lang="en"/>
              <a:t> a great deal of strain</a:t>
            </a:r>
            <a:endParaRPr/>
          </a:p>
        </p:txBody>
      </p:sp>
      <p:pic>
        <p:nvPicPr>
          <p:cNvPr id="76" name="Google Shape;76;p16"/>
          <p:cNvPicPr preferRelativeResize="0"/>
          <p:nvPr/>
        </p:nvPicPr>
        <p:blipFill rotWithShape="1">
          <a:blip r:embed="rId3">
            <a:alphaModFix/>
          </a:blip>
          <a:srcRect b="24913" l="0" r="0" t="0"/>
          <a:stretch/>
        </p:blipFill>
        <p:spPr>
          <a:xfrm>
            <a:off x="152400" y="1170125"/>
            <a:ext cx="8839198" cy="1677625"/>
          </a:xfrm>
          <a:prstGeom prst="rect">
            <a:avLst/>
          </a:prstGeom>
          <a:noFill/>
          <a:ln>
            <a:noFill/>
          </a:ln>
        </p:spPr>
      </p:pic>
      <p:pic>
        <p:nvPicPr>
          <p:cNvPr id="77" name="Google Shape;77;p16"/>
          <p:cNvPicPr preferRelativeResize="0"/>
          <p:nvPr/>
        </p:nvPicPr>
        <p:blipFill>
          <a:blip r:embed="rId4">
            <a:alphaModFix/>
          </a:blip>
          <a:stretch>
            <a:fillRect/>
          </a:stretch>
        </p:blipFill>
        <p:spPr>
          <a:xfrm>
            <a:off x="1530500" y="3000150"/>
            <a:ext cx="5763250" cy="369900"/>
          </a:xfrm>
          <a:prstGeom prst="rect">
            <a:avLst/>
          </a:prstGeom>
          <a:noFill/>
          <a:ln>
            <a:noFill/>
          </a:ln>
        </p:spPr>
      </p:pic>
      <p:pic>
        <p:nvPicPr>
          <p:cNvPr id="78" name="Google Shape;78;p16"/>
          <p:cNvPicPr preferRelativeResize="0"/>
          <p:nvPr/>
        </p:nvPicPr>
        <p:blipFill>
          <a:blip r:embed="rId5">
            <a:alphaModFix/>
          </a:blip>
          <a:stretch>
            <a:fillRect/>
          </a:stretch>
        </p:blipFill>
        <p:spPr>
          <a:xfrm>
            <a:off x="7881849" y="4001900"/>
            <a:ext cx="1167050" cy="11416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pic>
        <p:nvPicPr>
          <p:cNvPr id="83" name="Google Shape;83;p17"/>
          <p:cNvPicPr preferRelativeResize="0"/>
          <p:nvPr/>
        </p:nvPicPr>
        <p:blipFill>
          <a:blip r:embed="rId3">
            <a:alphaModFix/>
          </a:blip>
          <a:stretch>
            <a:fillRect/>
          </a:stretch>
        </p:blipFill>
        <p:spPr>
          <a:xfrm>
            <a:off x="1447475" y="805400"/>
            <a:ext cx="6249046" cy="38209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100350" y="445025"/>
            <a:ext cx="8970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That’s not the only article showing increased suicidal ideation</a:t>
            </a:r>
            <a:endParaRPr/>
          </a:p>
        </p:txBody>
      </p:sp>
      <p:pic>
        <p:nvPicPr>
          <p:cNvPr id="89" name="Google Shape;89;p18"/>
          <p:cNvPicPr preferRelativeResize="0"/>
          <p:nvPr/>
        </p:nvPicPr>
        <p:blipFill>
          <a:blip r:embed="rId3">
            <a:alphaModFix/>
          </a:blip>
          <a:stretch>
            <a:fillRect/>
          </a:stretch>
        </p:blipFill>
        <p:spPr>
          <a:xfrm>
            <a:off x="152400" y="1170125"/>
            <a:ext cx="8839199" cy="2234353"/>
          </a:xfrm>
          <a:prstGeom prst="rect">
            <a:avLst/>
          </a:prstGeom>
          <a:noFill/>
          <a:ln>
            <a:noFill/>
          </a:ln>
        </p:spPr>
      </p:pic>
      <p:pic>
        <p:nvPicPr>
          <p:cNvPr id="90" name="Google Shape;90;p18"/>
          <p:cNvPicPr preferRelativeResize="0"/>
          <p:nvPr/>
        </p:nvPicPr>
        <p:blipFill>
          <a:blip r:embed="rId4">
            <a:alphaModFix/>
          </a:blip>
          <a:stretch>
            <a:fillRect/>
          </a:stretch>
        </p:blipFill>
        <p:spPr>
          <a:xfrm>
            <a:off x="7686099" y="3801175"/>
            <a:ext cx="1384250" cy="13887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Suicidal ideation is too common among physicians</a:t>
            </a:r>
            <a:endParaRPr/>
          </a:p>
        </p:txBody>
      </p:sp>
      <p:pic>
        <p:nvPicPr>
          <p:cNvPr id="96" name="Google Shape;96;p19"/>
          <p:cNvPicPr preferRelativeResize="0"/>
          <p:nvPr/>
        </p:nvPicPr>
        <p:blipFill>
          <a:blip r:embed="rId3">
            <a:alphaModFix/>
          </a:blip>
          <a:stretch>
            <a:fillRect/>
          </a:stretch>
        </p:blipFill>
        <p:spPr>
          <a:xfrm>
            <a:off x="1682900" y="1220300"/>
            <a:ext cx="6023426" cy="38209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20"/>
          <p:cNvSpPr txBox="1"/>
          <p:nvPr>
            <p:ph type="title"/>
          </p:nvPr>
        </p:nvSpPr>
        <p:spPr>
          <a:xfrm>
            <a:off x="125450" y="445025"/>
            <a:ext cx="89070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Medical students are also under pressure, and often don’t seek treatment</a:t>
            </a:r>
            <a:endParaRPr/>
          </a:p>
        </p:txBody>
      </p:sp>
      <p:pic>
        <p:nvPicPr>
          <p:cNvPr id="102" name="Google Shape;102;p20"/>
          <p:cNvPicPr preferRelativeResize="0"/>
          <p:nvPr/>
        </p:nvPicPr>
        <p:blipFill rotWithShape="1">
          <a:blip r:embed="rId3">
            <a:alphaModFix/>
          </a:blip>
          <a:srcRect b="0" l="3976" r="6046" t="0"/>
          <a:stretch/>
        </p:blipFill>
        <p:spPr>
          <a:xfrm>
            <a:off x="0" y="2008763"/>
            <a:ext cx="9143998" cy="1292069"/>
          </a:xfrm>
          <a:prstGeom prst="rect">
            <a:avLst/>
          </a:prstGeom>
          <a:noFill/>
          <a:ln>
            <a:noFill/>
          </a:ln>
        </p:spPr>
      </p:pic>
      <p:pic>
        <p:nvPicPr>
          <p:cNvPr id="103" name="Google Shape;103;p20"/>
          <p:cNvPicPr preferRelativeResize="0"/>
          <p:nvPr/>
        </p:nvPicPr>
        <p:blipFill>
          <a:blip r:embed="rId4">
            <a:alphaModFix/>
          </a:blip>
          <a:stretch>
            <a:fillRect/>
          </a:stretch>
        </p:blipFill>
        <p:spPr>
          <a:xfrm>
            <a:off x="0" y="4291879"/>
            <a:ext cx="9144000" cy="977897"/>
          </a:xfrm>
          <a:prstGeom prst="rect">
            <a:avLst/>
          </a:prstGeom>
          <a:noFill/>
          <a:ln>
            <a:noFill/>
          </a:ln>
        </p:spPr>
      </p:pic>
      <p:pic>
        <p:nvPicPr>
          <p:cNvPr id="104" name="Google Shape;104;p20"/>
          <p:cNvPicPr preferRelativeResize="0"/>
          <p:nvPr/>
        </p:nvPicPr>
        <p:blipFill>
          <a:blip r:embed="rId5">
            <a:alphaModFix/>
          </a:blip>
          <a:stretch>
            <a:fillRect/>
          </a:stretch>
        </p:blipFill>
        <p:spPr>
          <a:xfrm>
            <a:off x="7971525" y="4096767"/>
            <a:ext cx="1172475" cy="1199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pic>
        <p:nvPicPr>
          <p:cNvPr id="109" name="Google Shape;109;p21"/>
          <p:cNvPicPr preferRelativeResize="0"/>
          <p:nvPr/>
        </p:nvPicPr>
        <p:blipFill rotWithShape="1">
          <a:blip r:embed="rId3">
            <a:alphaModFix/>
          </a:blip>
          <a:srcRect b="16471" l="0" r="0" t="0"/>
          <a:stretch/>
        </p:blipFill>
        <p:spPr>
          <a:xfrm>
            <a:off x="537600" y="100375"/>
            <a:ext cx="8182298" cy="4572349"/>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543D4605C499E4AA676E0760C5D6435" ma:contentTypeVersion="1" ma:contentTypeDescription="Create a new document." ma:contentTypeScope="" ma:versionID="aaca4b8d0c06e4d0ebe02ee862fd914a">
  <xsd:schema xmlns:xsd="http://www.w3.org/2001/XMLSchema" xmlns:xs="http://www.w3.org/2001/XMLSchema" xmlns:p="http://schemas.microsoft.com/office/2006/metadata/properties" xmlns:ns1="http://schemas.microsoft.com/sharepoint/v3" targetNamespace="http://schemas.microsoft.com/office/2006/metadata/properties" ma:root="true" ma:fieldsID="ef2aa9ed40e72a78c3822fc753b43e8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1D64AE66-5E10-41C7-99E2-EE6D5A4CABA3}"/>
</file>

<file path=customXml/itemProps2.xml><?xml version="1.0" encoding="utf-8"?>
<ds:datastoreItem xmlns:ds="http://schemas.openxmlformats.org/officeDocument/2006/customXml" ds:itemID="{54180540-9B47-46D3-AC05-4EF96E8DF147}"/>
</file>

<file path=customXml/itemProps3.xml><?xml version="1.0" encoding="utf-8"?>
<ds:datastoreItem xmlns:ds="http://schemas.openxmlformats.org/officeDocument/2006/customXml" ds:itemID="{D7AE3975-8CE1-4EE2-8318-581495EC60C5}"/>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0x0101003543D4605C499E4AA676E0760C5D6435</vt:lpwstr>
  </property>
</Properties>
</file>