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presentation.xml" ContentType="application/vnd.openxmlformats-officedocument.presentationml.presentation.main+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2.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 id="2147483662" r:id="rId2"/>
  </p:sldMasterIdLst>
  <p:notesMasterIdLst>
    <p:notesMasterId r:id="rId2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9144000" cy="5143500" type="screen16x9"/>
  <p:notesSz cx="6858000" cy="9144000"/>
  <p:embeddedFontLst>
    <p:embeddedFont>
      <p:font typeface="Calibri" panose="020F0502020204030204" pitchFamily="34" charset="0"/>
      <p:regular r:id="rId26"/>
      <p:bold r:id="rId27"/>
      <p:italic r:id="rId28"/>
      <p:boldItalic r:id="rId29"/>
    </p:embeddedFont>
    <p:embeddedFont>
      <p:font typeface="Poppins" pitchFamily="2" charset="77"/>
      <p:regular r:id="rId30"/>
      <p:bold r:id="rId31"/>
      <p:italic r:id="rId32"/>
      <p:boldItalic r:id="rId33"/>
    </p:embeddedFont>
    <p:embeddedFont>
      <p:font typeface="Roboto Condensed" panose="020F0502020204030204" pitchFamily="34" charset="0"/>
      <p:regular r:id="rId34"/>
      <p:bold r:id="rId35"/>
      <p:italic r:id="rId36"/>
      <p:boldItalic r:id="rId37"/>
    </p:embeddedFont>
    <p:embeddedFont>
      <p:font typeface="Source Sans Pro" panose="020B050303040302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3"/>
  </p:normalViewPr>
  <p:slideViewPr>
    <p:cSldViewPr snapToGrid="0">
      <p:cViewPr varScale="1">
        <p:scale>
          <a:sx n="156" d="100"/>
          <a:sy n="156" d="100"/>
        </p:scale>
        <p:origin x="36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 Id="rId48" Type="http://schemas.openxmlformats.org/officeDocument/2006/relationships/customXml" Target="../customXml/item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customXml" Target="../customXml/item1.xml"/><Relationship Id="rId20" Type="http://schemas.openxmlformats.org/officeDocument/2006/relationships/slide" Target="slides/slide18.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27e1c2c69a_2_6:notes"/>
          <p:cNvSpPr>
            <a:spLocks noGrp="1" noRot="1" noChangeAspect="1"/>
          </p:cNvSpPr>
          <p:nvPr>
            <p:ph type="sldImg" idx="2"/>
          </p:nvPr>
        </p:nvSpPr>
        <p:spPr>
          <a:xfrm>
            <a:off x="-874713" y="0"/>
            <a:ext cx="3998913" cy="224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 name="Google Shape;58;g227e1c2c69a_2_6:notes"/>
          <p:cNvSpPr txBox="1">
            <a:spLocks noGrp="1"/>
          </p:cNvSpPr>
          <p:nvPr>
            <p:ph type="body" idx="1"/>
          </p:nvPr>
        </p:nvSpPr>
        <p:spPr>
          <a:xfrm>
            <a:off x="0" y="0"/>
            <a:ext cx="3000000" cy="225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latin typeface="Calibri"/>
                <a:ea typeface="Calibri"/>
                <a:cs typeface="Calibri"/>
                <a:sym typeface="Calibri"/>
              </a:rPr>
              <a:t>Hello, and I am so happy to speak with you today about an important issue facing medical students and physicians, which is around barriers to them seeking and receiving mental health care, and what we can do to reduce those barriers.</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en" sz="1200">
                <a:solidFill>
                  <a:schemeClr val="dk1"/>
                </a:solidFill>
                <a:latin typeface="Calibri"/>
                <a:ea typeface="Calibri"/>
                <a:cs typeface="Calibri"/>
                <a:sym typeface="Calibri"/>
              </a:rPr>
              <a:t>I will be presenting from materials developed through a collaboration of the American Medical Student Association and the Institute for Healthcare Improvement.</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en" sz="1200">
                <a:solidFill>
                  <a:schemeClr val="dk1"/>
                </a:solidFill>
                <a:latin typeface="Calibri"/>
                <a:ea typeface="Calibri"/>
                <a:cs typeface="Calibri"/>
                <a:sym typeface="Calibri"/>
              </a:rPr>
              <a:t>Throughout this presentation you will see QR codes and I encourage you to use your smartphone’s camera to access those journal articles and resources.</a:t>
            </a:r>
            <a:endParaRPr/>
          </a:p>
        </p:txBody>
      </p:sp>
      <p:sp>
        <p:nvSpPr>
          <p:cNvPr id="59" name="Google Shape;59;g227e1c2c69a_2_6:notes"/>
          <p:cNvSpPr txBox="1">
            <a:spLocks noGrp="1"/>
          </p:cNvSpPr>
          <p:nvPr>
            <p:ph type="sldNum" idx="12"/>
          </p:nvPr>
        </p:nvSpPr>
        <p:spPr>
          <a:xfrm>
            <a:off x="0" y="0"/>
            <a:ext cx="3000000" cy="225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b="0" i="0" u="none" strike="noStrike" cap="none">
                <a:solidFill>
                  <a:schemeClr val="dk1"/>
                </a:solidFill>
                <a:latin typeface="Calibri"/>
                <a:ea typeface="Calibri"/>
                <a:cs typeface="Calibri"/>
                <a:sym typeface="Calibri"/>
              </a:rPr>
              <a:t>1</a:t>
            </a:fld>
            <a:endParaRPr sz="18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27e1c2c69a_2_108:notes"/>
          <p:cNvSpPr>
            <a:spLocks noGrp="1" noRot="1" noChangeAspect="1"/>
          </p:cNvSpPr>
          <p:nvPr>
            <p:ph type="sldImg" idx="2"/>
          </p:nvPr>
        </p:nvSpPr>
        <p:spPr>
          <a:xfrm>
            <a:off x="1143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3" name="Google Shape;143;g227e1c2c69a_2_108:notes"/>
          <p:cNvSpPr txBox="1">
            <a:spLocks noGrp="1"/>
          </p:cNvSpPr>
          <p:nvPr>
            <p:ph type="body" idx="1"/>
          </p:nvPr>
        </p:nvSpPr>
        <p:spPr>
          <a:xfrm>
            <a:off x="685800" y="3257550"/>
            <a:ext cx="5486400" cy="30861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But in this study published in JAMA Network Open, it was found that burnout was associated with medical errors, but depression was not. </a:t>
            </a:r>
            <a:endParaRPr sz="1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(Burnout and depression are two different things, although can have a relationship)</a:t>
            </a:r>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27e1c2c69a_2_150:notes"/>
          <p:cNvSpPr>
            <a:spLocks noGrp="1" noRot="1" noChangeAspect="1"/>
          </p:cNvSpPr>
          <p:nvPr>
            <p:ph type="sldImg" idx="2"/>
          </p:nvPr>
        </p:nvSpPr>
        <p:spPr>
          <a:xfrm>
            <a:off x="1143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g227e1c2c69a_2_150:notes"/>
          <p:cNvSpPr txBox="1">
            <a:spLocks noGrp="1"/>
          </p:cNvSpPr>
          <p:nvPr>
            <p:ph type="body" idx="1"/>
          </p:nvPr>
        </p:nvSpPr>
        <p:spPr>
          <a:xfrm>
            <a:off x="685800" y="3257550"/>
            <a:ext cx="5486400" cy="30861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These articles help support doing what we can to remove barriers to physicians receiving mental health care. One meaningful step we can take is to reduce fear that getting mental health care will affect your ability to practice.</a:t>
            </a:r>
            <a:endParaRPr sz="1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Specifically, this study in the Mayo Clinic Proceedings examined if physicians living in states where medical license applications ask if the physician has received mental health care or has a mental health diagnosis is related to reluctance to seek mental health care. </a:t>
            </a:r>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27e1c2c69a_2_156:notes"/>
          <p:cNvSpPr>
            <a:spLocks noGrp="1" noRot="1" noChangeAspect="1"/>
          </p:cNvSpPr>
          <p:nvPr>
            <p:ph type="sldImg" idx="2"/>
          </p:nvPr>
        </p:nvSpPr>
        <p:spPr>
          <a:xfrm>
            <a:off x="1143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6" name="Google Shape;156;g227e1c2c69a_2_156:notes"/>
          <p:cNvSpPr txBox="1">
            <a:spLocks noGrp="1"/>
          </p:cNvSpPr>
          <p:nvPr>
            <p:ph type="body" idx="1"/>
          </p:nvPr>
        </p:nvSpPr>
        <p:spPr>
          <a:xfrm>
            <a:off x="685800" y="3257550"/>
            <a:ext cx="5486400" cy="30861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The study found that physicians living in states that ask about mental health care on license applications are more reluctant to seek mental health care. Specifically: ‘physicians who worked in states in which questions on medical licensure applications asked only about current impairment from a mental health condition or included no question pertaining to mental health were less likely to endorse such reluctance and thus may be more likely to seek and receive care if the need arose’</a:t>
            </a:r>
            <a:endParaRPr sz="1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Also, ‘These findings support continued efforts to develop regulations and policies that encourage physicians to seek help…’</a:t>
            </a:r>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27e1c2c69a_2_279:notes"/>
          <p:cNvSpPr>
            <a:spLocks noGrp="1" noRot="1" noChangeAspect="1"/>
          </p:cNvSpPr>
          <p:nvPr>
            <p:ph type="sldImg" idx="2"/>
          </p:nvPr>
        </p:nvSpPr>
        <p:spPr>
          <a:xfrm>
            <a:off x="1143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2" name="Google Shape;162;g227e1c2c69a_2_279:notes"/>
          <p:cNvSpPr txBox="1">
            <a:spLocks noGrp="1"/>
          </p:cNvSpPr>
          <p:nvPr>
            <p:ph type="body" idx="1"/>
          </p:nvPr>
        </p:nvSpPr>
        <p:spPr>
          <a:xfrm>
            <a:off x="685800" y="3257550"/>
            <a:ext cx="5486400" cy="30861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There are other good reasons not to ask about mental health on medical applications. This paper in the Journal of the American Academy of Psychiatry and the Law describes how when states or organizations ask about mental illness, they may not be in compliance with the Americans with Disabilities Act - which poses a liability.</a:t>
            </a:r>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27e1c2c69a_2_298:notes"/>
          <p:cNvSpPr>
            <a:spLocks noGrp="1" noRot="1" noChangeAspect="1"/>
          </p:cNvSpPr>
          <p:nvPr>
            <p:ph type="sldImg" idx="2"/>
          </p:nvPr>
        </p:nvSpPr>
        <p:spPr>
          <a:xfrm>
            <a:off x="1143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8" name="Google Shape;168;g227e1c2c69a_2_298:notes"/>
          <p:cNvSpPr txBox="1">
            <a:spLocks noGrp="1"/>
          </p:cNvSpPr>
          <p:nvPr>
            <p:ph type="body" idx="1"/>
          </p:nvPr>
        </p:nvSpPr>
        <p:spPr>
          <a:xfrm>
            <a:off x="685800" y="3257550"/>
            <a:ext cx="5486400" cy="30861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In fact, the Joint Commission “strongly encourages organizations to not ask about a past history of mental health conditions or treatment.” They support recommendations from others to limit inquiries to conditions that currently impair the clinician - not the presence of the diagnosis, in and of itself.</a:t>
            </a:r>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27e1c2c69a_2_322:notes"/>
          <p:cNvSpPr>
            <a:spLocks noGrp="1" noRot="1" noChangeAspect="1"/>
          </p:cNvSpPr>
          <p:nvPr>
            <p:ph type="sldImg" idx="2"/>
          </p:nvPr>
        </p:nvSpPr>
        <p:spPr>
          <a:xfrm>
            <a:off x="1143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4" name="Google Shape;174;g227e1c2c69a_2_322:notes"/>
          <p:cNvSpPr txBox="1">
            <a:spLocks noGrp="1"/>
          </p:cNvSpPr>
          <p:nvPr>
            <p:ph type="body" idx="1"/>
          </p:nvPr>
        </p:nvSpPr>
        <p:spPr>
          <a:xfrm>
            <a:off x="685800" y="3257550"/>
            <a:ext cx="5486400" cy="30861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Not asking these questions about mental health is also consistent with recommendations to adopt suicide prevention steps, such as those recommended by the American Hospital Association</a:t>
            </a:r>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27e1c2c69a_2_332:notes"/>
          <p:cNvSpPr>
            <a:spLocks noGrp="1" noRot="1" noChangeAspect="1"/>
          </p:cNvSpPr>
          <p:nvPr>
            <p:ph type="sldImg" idx="2"/>
          </p:nvPr>
        </p:nvSpPr>
        <p:spPr>
          <a:xfrm>
            <a:off x="1143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g227e1c2c69a_2_332:notes"/>
          <p:cNvSpPr txBox="1">
            <a:spLocks noGrp="1"/>
          </p:cNvSpPr>
          <p:nvPr>
            <p:ph type="body" idx="1"/>
          </p:nvPr>
        </p:nvSpPr>
        <p:spPr>
          <a:xfrm>
            <a:off x="685800" y="3257550"/>
            <a:ext cx="5486400" cy="30861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This report from the American Hospital Association notes that among the primary drivers of suicide in the health care workforce is stigma associated with talking about and seeking behavioral health care. They note those fears include effects on their ability to renew or retain their state medical license and fear of losing hospital privileges via the credentialing process.</a:t>
            </a:r>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27e1c2c69a_2_337:notes"/>
          <p:cNvSpPr>
            <a:spLocks noGrp="1" noRot="1" noChangeAspect="1"/>
          </p:cNvSpPr>
          <p:nvPr>
            <p:ph type="sldImg" idx="2"/>
          </p:nvPr>
        </p:nvSpPr>
        <p:spPr>
          <a:xfrm>
            <a:off x="1143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 name="Google Shape;186;g227e1c2c69a_2_337:notes"/>
          <p:cNvSpPr txBox="1">
            <a:spLocks noGrp="1"/>
          </p:cNvSpPr>
          <p:nvPr>
            <p:ph type="body" idx="1"/>
          </p:nvPr>
        </p:nvSpPr>
        <p:spPr>
          <a:xfrm>
            <a:off x="685800" y="3257550"/>
            <a:ext cx="5486400" cy="30861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In this report they recommend addressing the drivers of suicide in the health care workforce. A specific recommendation is to destigmatize help-seeking and treatment-seeking behaviors. </a:t>
            </a:r>
            <a:endParaRPr sz="1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Additionally, when listing steps to address the drivers of suicide in the health care workforce, they specifically recommend organizations “eliminate credentialing questions and policies that stigmatize seeking behavioral treatment or resources”</a:t>
            </a:r>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27e1c2c69a_2_359:notes"/>
          <p:cNvSpPr>
            <a:spLocks noGrp="1" noRot="1" noChangeAspect="1"/>
          </p:cNvSpPr>
          <p:nvPr>
            <p:ph type="sldImg" idx="2"/>
          </p:nvPr>
        </p:nvSpPr>
        <p:spPr>
          <a:xfrm>
            <a:off x="1143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g227e1c2c69a_2_359:notes"/>
          <p:cNvSpPr txBox="1">
            <a:spLocks noGrp="1"/>
          </p:cNvSpPr>
          <p:nvPr>
            <p:ph type="body" idx="1"/>
          </p:nvPr>
        </p:nvSpPr>
        <p:spPr>
          <a:xfrm>
            <a:off x="685800" y="3257550"/>
            <a:ext cx="5486400" cy="30861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If you’re wondering what to do to reduce stigma and reduce barriers to physicians seeking mental health care, there is guidance available. </a:t>
            </a:r>
            <a:endParaRPr sz="1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First, we can opt to stop asking these questions! Many states and credentialing applications are choosing this.</a:t>
            </a:r>
            <a:endParaRPr sz="1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But if for some reason we’re not ready to do that you can ask different questions, and lend support, as is recommended in this article from Modern Healthcare</a:t>
            </a:r>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27e1c2c69a_2_365:notes"/>
          <p:cNvSpPr>
            <a:spLocks noGrp="1" noRot="1" noChangeAspect="1"/>
          </p:cNvSpPr>
          <p:nvPr>
            <p:ph type="sldImg" idx="2"/>
          </p:nvPr>
        </p:nvSpPr>
        <p:spPr>
          <a:xfrm>
            <a:off x="1143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0" name="Google Shape;200;g227e1c2c69a_2_365:notes"/>
          <p:cNvSpPr txBox="1">
            <a:spLocks noGrp="1"/>
          </p:cNvSpPr>
          <p:nvPr>
            <p:ph type="body" idx="1"/>
          </p:nvPr>
        </p:nvSpPr>
        <p:spPr>
          <a:xfrm>
            <a:off x="685800" y="3257550"/>
            <a:ext cx="5486400" cy="30861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You can change the questions on your application to no longer ask about receiving mental health care or having a diagnosis, and instead ask this: “Do you have any condition that currently adversely affects your ability to practice medicine in a safe, competent, ethical and professional manner?"</a:t>
            </a:r>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27e1c2c69a_2_17:notes"/>
          <p:cNvSpPr>
            <a:spLocks noGrp="1" noRot="1" noChangeAspect="1"/>
          </p:cNvSpPr>
          <p:nvPr>
            <p:ph type="sldImg" idx="2"/>
          </p:nvPr>
        </p:nvSpPr>
        <p:spPr>
          <a:xfrm>
            <a:off x="-874713" y="0"/>
            <a:ext cx="3998913" cy="224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 name="Google Shape;71;g227e1c2c69a_2_17:notes"/>
          <p:cNvSpPr txBox="1">
            <a:spLocks noGrp="1"/>
          </p:cNvSpPr>
          <p:nvPr>
            <p:ph type="body" idx="1"/>
          </p:nvPr>
        </p:nvSpPr>
        <p:spPr>
          <a:xfrm>
            <a:off x="0" y="0"/>
            <a:ext cx="3000000" cy="225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latin typeface="Calibri"/>
                <a:ea typeface="Calibri"/>
                <a:cs typeface="Calibri"/>
                <a:sym typeface="Calibri"/>
              </a:rPr>
              <a:t>Mental health care is an essential part of overall wellbeing, yet many physicians and medical students face barriers to accessing mental health care. This talk will outline the challenges and an evidence-based step I believe that our medical school can take to reduce barriers.</a:t>
            </a:r>
            <a:endParaRPr sz="1200">
              <a:solidFill>
                <a:schemeClr val="dk1"/>
              </a:solidFill>
              <a:latin typeface="Calibri"/>
              <a:ea typeface="Calibri"/>
              <a:cs typeface="Calibri"/>
              <a:sym typeface="Calibri"/>
            </a:endParaRPr>
          </a:p>
        </p:txBody>
      </p:sp>
      <p:sp>
        <p:nvSpPr>
          <p:cNvPr id="72" name="Google Shape;72;g227e1c2c69a_2_17:notes"/>
          <p:cNvSpPr txBox="1">
            <a:spLocks noGrp="1"/>
          </p:cNvSpPr>
          <p:nvPr>
            <p:ph type="sldNum" idx="12"/>
          </p:nvPr>
        </p:nvSpPr>
        <p:spPr>
          <a:xfrm>
            <a:off x="0" y="0"/>
            <a:ext cx="3000000" cy="225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Calibri"/>
                <a:ea typeface="Calibri"/>
                <a:cs typeface="Calibri"/>
                <a:sym typeface="Calibri"/>
              </a:rPr>
              <a:t>2</a:t>
            </a:fld>
            <a:endParaRPr sz="18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27e1c2c69a_2_370:notes"/>
          <p:cNvSpPr>
            <a:spLocks noGrp="1" noRot="1" noChangeAspect="1"/>
          </p:cNvSpPr>
          <p:nvPr>
            <p:ph type="sldImg" idx="2"/>
          </p:nvPr>
        </p:nvSpPr>
        <p:spPr>
          <a:xfrm>
            <a:off x="1143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8" name="Google Shape;208;g227e1c2c69a_2_370:notes"/>
          <p:cNvSpPr txBox="1">
            <a:spLocks noGrp="1"/>
          </p:cNvSpPr>
          <p:nvPr>
            <p:ph type="body" idx="1"/>
          </p:nvPr>
        </p:nvSpPr>
        <p:spPr>
          <a:xfrm>
            <a:off x="685800" y="3257550"/>
            <a:ext cx="5486400" cy="30861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It is also good to offer a supportive statement, such as this one: “It is common for clinicians to feel overwhelmed from time to time and to seek help when appropriate. We emphasize the importance of wellbeing and appropriate treatment and support for all health conditions."</a:t>
            </a:r>
            <a:endParaRPr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27e1c2c69a_2_428:notes"/>
          <p:cNvSpPr>
            <a:spLocks noGrp="1" noRot="1" noChangeAspect="1"/>
          </p:cNvSpPr>
          <p:nvPr>
            <p:ph type="sldImg" idx="2"/>
          </p:nvPr>
        </p:nvSpPr>
        <p:spPr>
          <a:xfrm>
            <a:off x="1143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6" name="Google Shape;216;g227e1c2c69a_2_428:notes"/>
          <p:cNvSpPr txBox="1">
            <a:spLocks noGrp="1"/>
          </p:cNvSpPr>
          <p:nvPr>
            <p:ph type="body" idx="1"/>
          </p:nvPr>
        </p:nvSpPr>
        <p:spPr>
          <a:xfrm>
            <a:off x="685800" y="3257550"/>
            <a:ext cx="5486400" cy="30861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Now that we’ve reviewed stories and articles, barriers, and solutions, here are conclusions.</a:t>
            </a:r>
            <a:endParaRPr sz="1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(Speaker can choose to read the steps listed)</a:t>
            </a:r>
            <a:endParaRPr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512dffc723_0_5:notes"/>
          <p:cNvSpPr>
            <a:spLocks noGrp="1" noRot="1" noChangeAspect="1"/>
          </p:cNvSpPr>
          <p:nvPr>
            <p:ph type="sldImg" idx="2"/>
          </p:nvPr>
        </p:nvSpPr>
        <p:spPr>
          <a:xfrm>
            <a:off x="1143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4" name="Google Shape;224;g2512dffc723_0_5:notes"/>
          <p:cNvSpPr txBox="1">
            <a:spLocks noGrp="1"/>
          </p:cNvSpPr>
          <p:nvPr>
            <p:ph type="body" idx="1"/>
          </p:nvPr>
        </p:nvSpPr>
        <p:spPr>
          <a:xfrm>
            <a:off x="685800" y="3257550"/>
            <a:ext cx="5486400" cy="30861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Now that we’ve reviewed stories and articles, barriers, and solutions, I’d like us right now to consider:</a:t>
            </a:r>
            <a:endParaRPr sz="1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Can we change our own application to be in line with these expert recommendations?</a:t>
            </a:r>
            <a:endParaRPr sz="1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I hope that we can, and if you can’t make decide today then please point your smartphone camera to this QR code for more resources on this topic.</a:t>
            </a:r>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27e1c2c69a_2_64:notes"/>
          <p:cNvSpPr>
            <a:spLocks noGrp="1" noRot="1" noChangeAspect="1"/>
          </p:cNvSpPr>
          <p:nvPr>
            <p:ph type="sldImg" idx="2"/>
          </p:nvPr>
        </p:nvSpPr>
        <p:spPr>
          <a:xfrm>
            <a:off x="-874713" y="0"/>
            <a:ext cx="3998913" cy="224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 name="Google Shape;79;g227e1c2c69a_2_64:notes"/>
          <p:cNvSpPr txBox="1">
            <a:spLocks noGrp="1"/>
          </p:cNvSpPr>
          <p:nvPr>
            <p:ph type="body" idx="1"/>
          </p:nvPr>
        </p:nvSpPr>
        <p:spPr>
          <a:xfrm>
            <a:off x="0" y="0"/>
            <a:ext cx="3000000" cy="225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latin typeface="Calibri"/>
                <a:ea typeface="Calibri"/>
                <a:cs typeface="Calibri"/>
                <a:sym typeface="Calibri"/>
              </a:rPr>
              <a:t>Physicians are experiencing many stressors due to the demands of their work, and this can result in mental health challenges. Some of the challenges they are facing icnludign high workloads, long hours, stressful environments, and a lack of resources.</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en" sz="1200">
                <a:solidFill>
                  <a:schemeClr val="dk1"/>
                </a:solidFill>
                <a:latin typeface="Calibri"/>
                <a:ea typeface="Calibri"/>
                <a:cs typeface="Calibri"/>
                <a:sym typeface="Calibri"/>
              </a:rPr>
              <a:t>Reducing barriers to them being able to receive mental health care is important and can help them provide the best care to patients.</a:t>
            </a:r>
            <a:endParaRPr sz="1200">
              <a:solidFill>
                <a:schemeClr val="dk1"/>
              </a:solidFill>
              <a:latin typeface="Calibri"/>
              <a:ea typeface="Calibri"/>
              <a:cs typeface="Calibri"/>
              <a:sym typeface="Calibri"/>
            </a:endParaRPr>
          </a:p>
        </p:txBody>
      </p:sp>
      <p:sp>
        <p:nvSpPr>
          <p:cNvPr id="80" name="Google Shape;80;g227e1c2c69a_2_64:notes"/>
          <p:cNvSpPr txBox="1">
            <a:spLocks noGrp="1"/>
          </p:cNvSpPr>
          <p:nvPr>
            <p:ph type="sldNum" idx="12"/>
          </p:nvPr>
        </p:nvSpPr>
        <p:spPr>
          <a:xfrm>
            <a:off x="0" y="0"/>
            <a:ext cx="3000000" cy="225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fld id="{00000000-1234-1234-1234-123412341234}" type="slidenum">
              <a:rPr lang="en" sz="1800" b="0" i="0" u="none" strike="noStrike" cap="none">
                <a:solidFill>
                  <a:srgbClr val="000000"/>
                </a:solidFill>
                <a:latin typeface="Calibri"/>
                <a:ea typeface="Calibri"/>
                <a:cs typeface="Calibri"/>
                <a:sym typeface="Calibri"/>
              </a:rPr>
              <a:t>3</a:t>
            </a:fld>
            <a:endParaRPr sz="18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27e1c2c69a_2_59:notes"/>
          <p:cNvSpPr>
            <a:spLocks noGrp="1" noRot="1" noChangeAspect="1"/>
          </p:cNvSpPr>
          <p:nvPr>
            <p:ph type="sldImg" idx="2"/>
          </p:nvPr>
        </p:nvSpPr>
        <p:spPr>
          <a:xfrm>
            <a:off x="-228600" y="1143000"/>
            <a:ext cx="7315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g227e1c2c69a_2_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latin typeface="Calibri"/>
                <a:ea typeface="Calibri"/>
                <a:cs typeface="Calibri"/>
                <a:sym typeface="Calibri"/>
              </a:rPr>
              <a:t>Many of you have heard of Dr Lorna Breen, an emergency physician whose mental health deteriorated as a result of her pandemic work, and who died from suicide. Her family reported she was fearful of receiving mental health care because of fears doing so would affect her ability to keep her medical license. After her death, her family founded the Lorna Breen Foundation to reduce health care worker burnout and safeguard their well-being and job satisfaction. </a:t>
            </a:r>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512dffc723_0_13:notes"/>
          <p:cNvSpPr>
            <a:spLocks noGrp="1" noRot="1" noChangeAspect="1"/>
          </p:cNvSpPr>
          <p:nvPr>
            <p:ph type="sldImg" idx="2"/>
          </p:nvPr>
        </p:nvSpPr>
        <p:spPr>
          <a:xfrm>
            <a:off x="0" y="0"/>
            <a:ext cx="2250000" cy="225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5" name="Google Shape;105;g2512dffc723_0_13:notes"/>
          <p:cNvSpPr txBox="1">
            <a:spLocks noGrp="1"/>
          </p:cNvSpPr>
          <p:nvPr>
            <p:ph type="body" idx="1"/>
          </p:nvPr>
        </p:nvSpPr>
        <p:spPr>
          <a:xfrm>
            <a:off x="0" y="0"/>
            <a:ext cx="3000000" cy="2250000"/>
          </a:xfrm>
          <a:prstGeom prst="rect">
            <a:avLst/>
          </a:prstGeom>
          <a:noFill/>
          <a:ln>
            <a:noFill/>
          </a:ln>
        </p:spPr>
        <p:txBody>
          <a:bodyPr spcFirstLastPara="1" wrap="square" lIns="91425" tIns="45700" rIns="91425" bIns="45700" anchor="t" anchorCtr="0">
            <a:noAutofit/>
          </a:bodyPr>
          <a:lstStyle/>
          <a:p>
            <a:pPr marL="0" lvl="0" indent="0" algn="l" rtl="0">
              <a:lnSpc>
                <a:spcPct val="112777"/>
              </a:lnSpc>
              <a:spcBef>
                <a:spcPts val="0"/>
              </a:spcBef>
              <a:spcAft>
                <a:spcPts val="0"/>
              </a:spcAft>
              <a:buSzPts val="1400"/>
              <a:buNone/>
            </a:pPr>
            <a:r>
              <a:rPr lang="en" sz="1200">
                <a:solidFill>
                  <a:schemeClr val="dk1"/>
                </a:solidFill>
                <a:latin typeface="Calibri"/>
                <a:ea typeface="Calibri"/>
                <a:cs typeface="Calibri"/>
                <a:sym typeface="Calibri"/>
              </a:rPr>
              <a:t>Suicidal ideation is a serious issue that can have devastating consequences if not addressed.</a:t>
            </a:r>
            <a:endParaRPr sz="1200">
              <a:solidFill>
                <a:schemeClr val="dk1"/>
              </a:solidFill>
              <a:latin typeface="Calibri"/>
              <a:ea typeface="Calibri"/>
              <a:cs typeface="Calibri"/>
              <a:sym typeface="Calibri"/>
            </a:endParaRPr>
          </a:p>
          <a:p>
            <a:pPr marL="0" lvl="0" indent="0" algn="l" rtl="0">
              <a:lnSpc>
                <a:spcPct val="112777"/>
              </a:lnSpc>
              <a:spcBef>
                <a:spcPts val="0"/>
              </a:spcBef>
              <a:spcAft>
                <a:spcPts val="0"/>
              </a:spcAft>
              <a:buClr>
                <a:schemeClr val="dk1"/>
              </a:buClr>
              <a:buSzPts val="1400"/>
              <a:buFont typeface="Poppins"/>
              <a:buNone/>
            </a:pPr>
            <a:r>
              <a:rPr lang="en" sz="1200">
                <a:solidFill>
                  <a:schemeClr val="dk1"/>
                </a:solidFill>
                <a:latin typeface="Calibri"/>
                <a:ea typeface="Calibri"/>
                <a:cs typeface="Calibri"/>
                <a:sym typeface="Calibri"/>
              </a:rPr>
              <a:t>It is also NOT uncommon.</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6" name="Google Shape;106;g2512dffc723_0_13:notes"/>
          <p:cNvSpPr txBox="1">
            <a:spLocks noGrp="1"/>
          </p:cNvSpPr>
          <p:nvPr>
            <p:ph type="sldNum" idx="12"/>
          </p:nvPr>
        </p:nvSpPr>
        <p:spPr>
          <a:xfrm>
            <a:off x="0" y="0"/>
            <a:ext cx="3000000" cy="225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fld id="{00000000-1234-1234-1234-123412341234}" type="slidenum">
              <a:rPr lang="en" sz="1800" b="0" i="0" u="none" strike="noStrike" cap="none">
                <a:solidFill>
                  <a:srgbClr val="000000"/>
                </a:solidFill>
                <a:latin typeface="Calibri"/>
                <a:ea typeface="Calibri"/>
                <a:cs typeface="Calibri"/>
                <a:sym typeface="Calibri"/>
              </a:rPr>
              <a:t>5</a:t>
            </a:fld>
            <a:endParaRPr sz="18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27e1c2c69a_2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g227e1c2c69a_2_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0" i="0">
                <a:solidFill>
                  <a:srgbClr val="333132"/>
                </a:solidFill>
                <a:latin typeface="Roboto Condensed"/>
                <a:ea typeface="Roboto Condensed"/>
                <a:cs typeface="Roboto Condensed"/>
                <a:sym typeface="Roboto Condensed"/>
              </a:rPr>
              <a:t>This Medscape study surveyed practicing physicians in 2023. It found that 11% of female physicians and 9% of male physicians have </a:t>
            </a:r>
            <a:r>
              <a:rPr lang="en" sz="1200">
                <a:solidFill>
                  <a:srgbClr val="333132"/>
                </a:solidFill>
                <a:latin typeface="Roboto Condensed"/>
                <a:ea typeface="Roboto Condensed"/>
                <a:cs typeface="Roboto Condensed"/>
                <a:sym typeface="Roboto Condensed"/>
              </a:rPr>
              <a:t>thought</a:t>
            </a:r>
            <a:r>
              <a:rPr lang="en" sz="1200" b="0" i="0">
                <a:solidFill>
                  <a:srgbClr val="333132"/>
                </a:solidFill>
                <a:latin typeface="Roboto Condensed"/>
                <a:ea typeface="Roboto Condensed"/>
                <a:cs typeface="Roboto Condensed"/>
                <a:sym typeface="Roboto Condensed"/>
              </a:rPr>
              <a:t> of but not attempted sucide. </a:t>
            </a:r>
            <a:endParaRPr/>
          </a:p>
          <a:p>
            <a:pPr marL="0" marR="0" lvl="0" indent="0" algn="l" rtl="0">
              <a:spcBef>
                <a:spcPts val="0"/>
              </a:spcBef>
              <a:spcAft>
                <a:spcPts val="0"/>
              </a:spcAft>
              <a:buNone/>
            </a:pPr>
            <a:endParaRPr sz="1200" b="0" i="0">
              <a:solidFill>
                <a:srgbClr val="333132"/>
              </a:solidFill>
              <a:latin typeface="Roboto Condensed"/>
              <a:ea typeface="Roboto Condensed"/>
              <a:cs typeface="Roboto Condensed"/>
              <a:sym typeface="Roboto Condensed"/>
            </a:endParaRPr>
          </a:p>
          <a:p>
            <a:pPr marL="0" marR="0" lvl="0" indent="0" algn="l" rtl="0">
              <a:spcBef>
                <a:spcPts val="0"/>
              </a:spcBef>
              <a:spcAft>
                <a:spcPts val="0"/>
              </a:spcAft>
              <a:buNone/>
            </a:pPr>
            <a:endParaRPr sz="1200">
              <a:solidFill>
                <a:srgbClr val="333132"/>
              </a:solidFill>
              <a:latin typeface="Roboto Condensed"/>
              <a:ea typeface="Roboto Condensed"/>
              <a:cs typeface="Roboto Condensed"/>
              <a:sym typeface="Roboto Condensed"/>
            </a:endParaRPr>
          </a:p>
          <a:p>
            <a:pPr marL="0" marR="0" lvl="0" indent="0" algn="l" rtl="0">
              <a:spcBef>
                <a:spcPts val="0"/>
              </a:spcBef>
              <a:spcAft>
                <a:spcPts val="0"/>
              </a:spcAft>
              <a:buNone/>
            </a:pPr>
            <a:endParaRPr sz="1200">
              <a:solidFill>
                <a:srgbClr val="333132"/>
              </a:solidFill>
              <a:latin typeface="Roboto Condensed"/>
              <a:ea typeface="Roboto Condensed"/>
              <a:cs typeface="Roboto Condensed"/>
              <a:sym typeface="Roboto Condensed"/>
            </a:endParaRPr>
          </a:p>
          <a:p>
            <a:pPr marL="0" marR="0" lvl="0" indent="0" algn="l" rtl="0">
              <a:spcBef>
                <a:spcPts val="0"/>
              </a:spcBef>
              <a:spcAft>
                <a:spcPts val="0"/>
              </a:spcAft>
              <a:buNone/>
            </a:pPr>
            <a:endParaRPr sz="1200">
              <a:solidFill>
                <a:srgbClr val="333132"/>
              </a:solidFill>
              <a:latin typeface="Roboto Condensed"/>
              <a:ea typeface="Roboto Condensed"/>
              <a:cs typeface="Roboto Condensed"/>
              <a:sym typeface="Roboto Condensed"/>
            </a:endParaRPr>
          </a:p>
          <a:p>
            <a:pPr marL="0" marR="0" lvl="0" indent="0" algn="l" rtl="0">
              <a:spcBef>
                <a:spcPts val="0"/>
              </a:spcBef>
              <a:spcAft>
                <a:spcPts val="0"/>
              </a:spcAft>
              <a:buNone/>
            </a:pPr>
            <a:endParaRPr sz="1200">
              <a:solidFill>
                <a:srgbClr val="333132"/>
              </a:solidFill>
              <a:latin typeface="Roboto Condensed"/>
              <a:ea typeface="Roboto Condensed"/>
              <a:cs typeface="Roboto Condensed"/>
              <a:sym typeface="Roboto Condensed"/>
            </a:endParaRPr>
          </a:p>
          <a:p>
            <a:pPr marL="0" marR="0" lvl="0" indent="0" algn="l" rtl="0">
              <a:spcBef>
                <a:spcPts val="0"/>
              </a:spcBef>
              <a:spcAft>
                <a:spcPts val="0"/>
              </a:spcAft>
              <a:buNone/>
            </a:pPr>
            <a:endParaRPr sz="1200">
              <a:solidFill>
                <a:srgbClr val="333132"/>
              </a:solidFill>
              <a:latin typeface="Roboto Condensed"/>
              <a:ea typeface="Roboto Condensed"/>
              <a:cs typeface="Roboto Condensed"/>
              <a:sym typeface="Roboto Condensed"/>
            </a:endParaRPr>
          </a:p>
          <a:p>
            <a:pPr marL="0" marR="0" lvl="0" indent="0" algn="l" rtl="0">
              <a:spcBef>
                <a:spcPts val="0"/>
              </a:spcBef>
              <a:spcAft>
                <a:spcPts val="0"/>
              </a:spcAft>
              <a:buNone/>
            </a:pPr>
            <a:r>
              <a:rPr lang="en" sz="1200">
                <a:solidFill>
                  <a:schemeClr val="dk1"/>
                </a:solidFill>
                <a:latin typeface="Calibri"/>
                <a:ea typeface="Calibri"/>
                <a:cs typeface="Calibri"/>
                <a:sym typeface="Calibri"/>
              </a:rPr>
              <a:t>Source: https://www.medscape.com/slideshow/2023-physician-suicide-report-6016243#5</a:t>
            </a:r>
            <a:br>
              <a:rPr lang="en"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27e1c2c69a_2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g227e1c2c69a_2_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00">
                <a:solidFill>
                  <a:schemeClr val="dk1"/>
                </a:solidFill>
                <a:latin typeface="Calibri"/>
                <a:ea typeface="Calibri"/>
                <a:cs typeface="Calibri"/>
                <a:sym typeface="Calibri"/>
              </a:rPr>
              <a:t>Medical students experience elevated rates of depression and suicidal thoughts, or ideation. This is an article from the Association of American Medical Colleges (AAMC). As you may know, all accredited MD-granting medical schools in the United States and Canada are members of the AAMC.</a:t>
            </a:r>
            <a:endParaRPr sz="1000">
              <a:solidFill>
                <a:schemeClr val="dk1"/>
              </a:solidFill>
              <a:latin typeface="Calibri"/>
              <a:ea typeface="Calibri"/>
              <a:cs typeface="Calibri"/>
              <a:sym typeface="Calibri"/>
            </a:endParaRPr>
          </a:p>
          <a:p>
            <a:pPr marL="0" marR="0" lvl="0" indent="0" algn="l" rtl="0">
              <a:spcBef>
                <a:spcPts val="0"/>
              </a:spcBef>
              <a:spcAft>
                <a:spcPts val="0"/>
              </a:spcAft>
              <a:buNone/>
            </a:pPr>
            <a:endParaRPr sz="10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52074d8e6a_3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52074d8e6a_3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article states that almost 10% of medical students and residents reported having suicidal thoughts in the previous 2 weeks, and that medical students are 3x more likely to die by suicide than their peers. Also, suicide is the leading cause of death among male residents and the 2nd leading cause of death among female residents.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27e1c2c69a_2_102:notes"/>
          <p:cNvSpPr>
            <a:spLocks noGrp="1" noRot="1" noChangeAspect="1"/>
          </p:cNvSpPr>
          <p:nvPr>
            <p:ph type="sldImg" idx="2"/>
          </p:nvPr>
        </p:nvSpPr>
        <p:spPr>
          <a:xfrm>
            <a:off x="1143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6" name="Google Shape;136;g227e1c2c69a_2_102:notes"/>
          <p:cNvSpPr txBox="1">
            <a:spLocks noGrp="1"/>
          </p:cNvSpPr>
          <p:nvPr>
            <p:ph type="body" idx="1"/>
          </p:nvPr>
        </p:nvSpPr>
        <p:spPr>
          <a:xfrm>
            <a:off x="685800" y="3257550"/>
            <a:ext cx="5486400" cy="30861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We’ve described that suicidal thoughts are not uncommon, and neither is depression. </a:t>
            </a:r>
            <a:endParaRPr sz="1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Sometimes people next ask does having a mental health diagnosis affect quality of care? This article sought to better understand that.</a:t>
            </a:r>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2"/>
        <p:cNvGrpSpPr/>
        <p:nvPr/>
      </p:nvGrpSpPr>
      <p:grpSpPr>
        <a:xfrm>
          <a:off x="0" y="0"/>
          <a:ext cx="0" cy="0"/>
          <a:chOff x="0" y="0"/>
          <a:chExt cx="0" cy="0"/>
        </a:xfrm>
      </p:grpSpPr>
      <p:sp>
        <p:nvSpPr>
          <p:cNvPr id="53" name="Google Shape;53;p15"/>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marR="0" lvl="0" algn="ctr" rtl="0">
              <a:spcBef>
                <a:spcPts val="0"/>
              </a:spcBef>
              <a:spcAft>
                <a:spcPts val="0"/>
              </a:spcAft>
              <a:buClr>
                <a:schemeClr val="dk1"/>
              </a:buClr>
              <a:buSzPts val="2100"/>
              <a:buFont typeface="Arial"/>
              <a:buNone/>
              <a:defRPr sz="3300" b="0" i="0" u="none" strike="noStrike" cap="none">
                <a:solidFill>
                  <a:schemeClr val="dk1"/>
                </a:solidFill>
                <a:latin typeface="Arial"/>
                <a:ea typeface="Arial"/>
                <a:cs typeface="Arial"/>
                <a:sym typeface="Arial"/>
              </a:defRPr>
            </a:lvl1pPr>
            <a:lvl2pPr lvl="1" rtl="0">
              <a:spcBef>
                <a:spcPts val="0"/>
              </a:spcBef>
              <a:spcAft>
                <a:spcPts val="0"/>
              </a:spcAft>
              <a:buSzPts val="2100"/>
              <a:buFont typeface="Arial"/>
              <a:buNone/>
              <a:defRPr sz="1400"/>
            </a:lvl2pPr>
            <a:lvl3pPr lvl="2" rtl="0">
              <a:spcBef>
                <a:spcPts val="0"/>
              </a:spcBef>
              <a:spcAft>
                <a:spcPts val="0"/>
              </a:spcAft>
              <a:buSzPts val="2100"/>
              <a:buFont typeface="Arial"/>
              <a:buNone/>
              <a:defRPr sz="1400"/>
            </a:lvl3pPr>
            <a:lvl4pPr lvl="3" rtl="0">
              <a:spcBef>
                <a:spcPts val="0"/>
              </a:spcBef>
              <a:spcAft>
                <a:spcPts val="0"/>
              </a:spcAft>
              <a:buSzPts val="2100"/>
              <a:buFont typeface="Arial"/>
              <a:buNone/>
              <a:defRPr sz="1400"/>
            </a:lvl4pPr>
            <a:lvl5pPr lvl="4" rtl="0">
              <a:spcBef>
                <a:spcPts val="0"/>
              </a:spcBef>
              <a:spcAft>
                <a:spcPts val="0"/>
              </a:spcAft>
              <a:buSzPts val="2100"/>
              <a:buFont typeface="Arial"/>
              <a:buNone/>
              <a:defRPr sz="1400"/>
            </a:lvl5pPr>
            <a:lvl6pPr lvl="5" rtl="0">
              <a:spcBef>
                <a:spcPts val="0"/>
              </a:spcBef>
              <a:spcAft>
                <a:spcPts val="0"/>
              </a:spcAft>
              <a:buSzPts val="2100"/>
              <a:buFont typeface="Arial"/>
              <a:buNone/>
              <a:defRPr sz="1400"/>
            </a:lvl6pPr>
            <a:lvl7pPr lvl="6" rtl="0">
              <a:spcBef>
                <a:spcPts val="0"/>
              </a:spcBef>
              <a:spcAft>
                <a:spcPts val="0"/>
              </a:spcAft>
              <a:buSzPts val="2100"/>
              <a:buFont typeface="Arial"/>
              <a:buNone/>
              <a:defRPr sz="1400"/>
            </a:lvl7pPr>
            <a:lvl8pPr lvl="7" rtl="0">
              <a:spcBef>
                <a:spcPts val="0"/>
              </a:spcBef>
              <a:spcAft>
                <a:spcPts val="0"/>
              </a:spcAft>
              <a:buSzPts val="2100"/>
              <a:buFont typeface="Arial"/>
              <a:buNone/>
              <a:defRPr sz="1400"/>
            </a:lvl8pPr>
            <a:lvl9pPr lvl="8" rtl="0">
              <a:spcBef>
                <a:spcPts val="0"/>
              </a:spcBef>
              <a:spcAft>
                <a:spcPts val="0"/>
              </a:spcAft>
              <a:buSzPts val="2100"/>
              <a:buFont typeface="Arial"/>
              <a:buNone/>
              <a:defRPr sz="1400"/>
            </a:lvl9pPr>
          </a:lstStyle>
          <a:p>
            <a:endParaRPr/>
          </a:p>
        </p:txBody>
      </p:sp>
      <p:sp>
        <p:nvSpPr>
          <p:cNvPr id="54" name="Google Shape;54;p15"/>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marR="0" lvl="0" indent="-317500" algn="l" rtl="0">
              <a:spcBef>
                <a:spcPts val="0"/>
              </a:spcBef>
              <a:spcAft>
                <a:spcPts val="0"/>
              </a:spcAft>
              <a:buClr>
                <a:schemeClr val="dk1"/>
              </a:buClr>
              <a:buSzPts val="1400"/>
              <a:buFont typeface="Arial"/>
              <a:buChar char="●"/>
              <a:defRPr sz="2400" b="0" i="0" u="none" strike="noStrike" cap="none">
                <a:solidFill>
                  <a:schemeClr val="dk1"/>
                </a:solidFill>
                <a:latin typeface="Arial"/>
                <a:ea typeface="Arial"/>
                <a:cs typeface="Arial"/>
                <a:sym typeface="Arial"/>
              </a:defRPr>
            </a:lvl1pPr>
            <a:lvl2pPr marL="914400" marR="0" lvl="1" indent="-298450" algn="l" rtl="0">
              <a:spcBef>
                <a:spcPts val="0"/>
              </a:spcBef>
              <a:spcAft>
                <a:spcPts val="0"/>
              </a:spcAft>
              <a:buClr>
                <a:schemeClr val="dk1"/>
              </a:buClr>
              <a:buSzPts val="1100"/>
              <a:buFont typeface="Arial"/>
              <a:buChar char="○"/>
              <a:defRPr sz="2100" b="0" i="0" u="none" strike="noStrike" cap="none">
                <a:solidFill>
                  <a:schemeClr val="dk1"/>
                </a:solidFill>
                <a:latin typeface="Arial"/>
                <a:ea typeface="Arial"/>
                <a:cs typeface="Arial"/>
                <a:sym typeface="Arial"/>
              </a:defRPr>
            </a:lvl2pPr>
            <a:lvl3pPr marL="1371600" marR="0" lvl="2" indent="-298450" algn="l" rtl="0">
              <a:spcBef>
                <a:spcPts val="0"/>
              </a:spcBef>
              <a:spcAft>
                <a:spcPts val="0"/>
              </a:spcAft>
              <a:buClr>
                <a:schemeClr val="dk1"/>
              </a:buClr>
              <a:buSzPts val="1100"/>
              <a:buFont typeface="Arial"/>
              <a:buChar char="■"/>
              <a:defRPr sz="1800" b="0" i="0" u="none" strike="noStrike" cap="none">
                <a:solidFill>
                  <a:schemeClr val="dk1"/>
                </a:solidFill>
                <a:latin typeface="Arial"/>
                <a:ea typeface="Arial"/>
                <a:cs typeface="Arial"/>
                <a:sym typeface="Arial"/>
              </a:defRPr>
            </a:lvl3pPr>
            <a:lvl4pPr marL="1828800" marR="0" lvl="3" indent="-298450" algn="l" rtl="0">
              <a:spcBef>
                <a:spcPts val="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4pPr>
            <a:lvl5pPr marL="2286000" marR="0" lvl="4" indent="-298450" algn="l" rtl="0">
              <a:spcBef>
                <a:spcPts val="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5pPr>
            <a:lvl6pPr marL="2743200" marR="0" lvl="5" indent="-298450" algn="l" rtl="0">
              <a:spcBef>
                <a:spcPts val="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6pPr>
            <a:lvl7pPr marL="3200400" marR="0" lvl="6" indent="-298450" algn="l" rtl="0">
              <a:spcBef>
                <a:spcPts val="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7pPr>
            <a:lvl8pPr marL="3657600" marR="0" lvl="7" indent="-298450" algn="l" rtl="0">
              <a:spcBef>
                <a:spcPts val="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8pPr>
            <a:lvl9pPr marL="4114800" marR="0" lvl="8" indent="-298450" algn="l" rtl="0">
              <a:spcBef>
                <a:spcPts val="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55" name="Google Shape;55;p15"/>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rtl="0">
              <a:buClr>
                <a:schemeClr val="dk1"/>
              </a:buClr>
              <a:buSzPts val="1400"/>
              <a:buFont typeface="Arial"/>
              <a:buNone/>
              <a:defRPr sz="1400">
                <a:solidFill>
                  <a:schemeClr val="dk1"/>
                </a:solidFill>
                <a:latin typeface="Arial"/>
                <a:ea typeface="Arial"/>
                <a:cs typeface="Arial"/>
                <a:sym typeface="Arial"/>
              </a:defRPr>
            </a:lvl1pPr>
            <a:lvl2pPr marL="0" marR="0" lvl="1" indent="0" algn="r" rtl="0">
              <a:buClr>
                <a:schemeClr val="dk1"/>
              </a:buClr>
              <a:buSzPts val="1400"/>
              <a:buFont typeface="Arial"/>
              <a:buNone/>
              <a:defRPr sz="1400">
                <a:solidFill>
                  <a:schemeClr val="dk1"/>
                </a:solidFill>
                <a:latin typeface="Arial"/>
                <a:ea typeface="Arial"/>
                <a:cs typeface="Arial"/>
                <a:sym typeface="Arial"/>
              </a:defRPr>
            </a:lvl2pPr>
            <a:lvl3pPr marL="0" marR="0" lvl="2" indent="0" algn="r" rtl="0">
              <a:buClr>
                <a:schemeClr val="dk1"/>
              </a:buClr>
              <a:buSzPts val="1400"/>
              <a:buFont typeface="Arial"/>
              <a:buNone/>
              <a:defRPr sz="1400">
                <a:solidFill>
                  <a:schemeClr val="dk1"/>
                </a:solidFill>
                <a:latin typeface="Arial"/>
                <a:ea typeface="Arial"/>
                <a:cs typeface="Arial"/>
                <a:sym typeface="Arial"/>
              </a:defRPr>
            </a:lvl3pPr>
            <a:lvl4pPr marL="0" marR="0" lvl="3" indent="0" algn="r" rtl="0">
              <a:buClr>
                <a:schemeClr val="dk1"/>
              </a:buClr>
              <a:buSzPts val="1400"/>
              <a:buFont typeface="Arial"/>
              <a:buNone/>
              <a:defRPr sz="1400">
                <a:solidFill>
                  <a:schemeClr val="dk1"/>
                </a:solidFill>
                <a:latin typeface="Arial"/>
                <a:ea typeface="Arial"/>
                <a:cs typeface="Arial"/>
                <a:sym typeface="Arial"/>
              </a:defRPr>
            </a:lvl4pPr>
            <a:lvl5pPr marL="0" marR="0" lvl="4" indent="0" algn="r" rtl="0">
              <a:buClr>
                <a:schemeClr val="dk1"/>
              </a:buClr>
              <a:buSzPts val="1400"/>
              <a:buFont typeface="Arial"/>
              <a:buNone/>
              <a:defRPr sz="1400">
                <a:solidFill>
                  <a:schemeClr val="dk1"/>
                </a:solidFill>
                <a:latin typeface="Arial"/>
                <a:ea typeface="Arial"/>
                <a:cs typeface="Arial"/>
                <a:sym typeface="Arial"/>
              </a:defRPr>
            </a:lvl5pPr>
            <a:lvl6pPr marL="0" marR="0" lvl="5" indent="0" algn="r" rtl="0">
              <a:buClr>
                <a:schemeClr val="dk1"/>
              </a:buClr>
              <a:buSzPts val="1400"/>
              <a:buFont typeface="Arial"/>
              <a:buNone/>
              <a:defRPr sz="1400">
                <a:solidFill>
                  <a:schemeClr val="dk1"/>
                </a:solidFill>
                <a:latin typeface="Arial"/>
                <a:ea typeface="Arial"/>
                <a:cs typeface="Arial"/>
                <a:sym typeface="Arial"/>
              </a:defRPr>
            </a:lvl6pPr>
            <a:lvl7pPr marL="0" marR="0" lvl="6" indent="0" algn="r" rtl="0">
              <a:buClr>
                <a:schemeClr val="dk1"/>
              </a:buClr>
              <a:buSzPts val="1400"/>
              <a:buFont typeface="Arial"/>
              <a:buNone/>
              <a:defRPr sz="1400">
                <a:solidFill>
                  <a:schemeClr val="dk1"/>
                </a:solidFill>
                <a:latin typeface="Arial"/>
                <a:ea typeface="Arial"/>
                <a:cs typeface="Arial"/>
                <a:sym typeface="Arial"/>
              </a:defRPr>
            </a:lvl7pPr>
            <a:lvl8pPr marL="0" marR="0" lvl="7" indent="0" algn="r" rtl="0">
              <a:buClr>
                <a:schemeClr val="dk1"/>
              </a:buClr>
              <a:buSzPts val="1400"/>
              <a:buFont typeface="Arial"/>
              <a:buNone/>
              <a:defRPr sz="1400">
                <a:solidFill>
                  <a:schemeClr val="dk1"/>
                </a:solidFill>
                <a:latin typeface="Arial"/>
                <a:ea typeface="Arial"/>
                <a:cs typeface="Arial"/>
                <a:sym typeface="Arial"/>
              </a:defRPr>
            </a:lvl8pPr>
            <a:lvl9pPr marL="0" marR="0" lvl="8" indent="0" algn="r" rtl="0">
              <a:buClr>
                <a:schemeClr val="dk1"/>
              </a:buClr>
              <a:buSzPts val="1400"/>
              <a:buFont typeface="Arial"/>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 id="214748366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4" name="Picture 3">
            <a:extLst>
              <a:ext uri="{FF2B5EF4-FFF2-40B4-BE49-F238E27FC236}">
                <a16:creationId xmlns:a16="http://schemas.microsoft.com/office/drawing/2014/main" id="{921FDCE2-A652-F9B9-61F2-167726BC2AEC}"/>
              </a:ext>
            </a:extLst>
          </p:cNvPr>
          <p:cNvPicPr>
            <a:picLocks noChangeAspect="1"/>
          </p:cNvPicPr>
          <p:nvPr/>
        </p:nvPicPr>
        <p:blipFill>
          <a:blip r:embed="rId3"/>
          <a:stretch>
            <a:fillRect/>
          </a:stretch>
        </p:blipFill>
        <p:spPr>
          <a:xfrm>
            <a:off x="0" y="-4601"/>
            <a:ext cx="9144000" cy="5152702"/>
          </a:xfrm>
          <a:prstGeom prst="rect">
            <a:avLst/>
          </a:prstGeom>
        </p:spPr>
      </p:pic>
      <p:sp>
        <p:nvSpPr>
          <p:cNvPr id="5" name="Google Shape;64;p16">
            <a:extLst>
              <a:ext uri="{FF2B5EF4-FFF2-40B4-BE49-F238E27FC236}">
                <a16:creationId xmlns:a16="http://schemas.microsoft.com/office/drawing/2014/main" id="{49139EAB-5927-980C-4747-65DF22DB7900}"/>
              </a:ext>
            </a:extLst>
          </p:cNvPr>
          <p:cNvSpPr/>
          <p:nvPr/>
        </p:nvSpPr>
        <p:spPr>
          <a:xfrm>
            <a:off x="443945" y="3301106"/>
            <a:ext cx="8256110" cy="215989"/>
          </a:xfrm>
          <a:prstGeom prst="rect">
            <a:avLst/>
          </a:prstGeom>
          <a:noFill/>
          <a:ln>
            <a:noFill/>
          </a:ln>
        </p:spPr>
        <p:txBody>
          <a:bodyPr spcFirstLastPara="1" wrap="square" lIns="0" tIns="0" rIns="0" bIns="0" anchor="t" anchorCtr="0">
            <a:noAutofit/>
          </a:bodyPr>
          <a:lstStyle/>
          <a:p>
            <a:pPr marL="0" marR="0" lvl="0" indent="0" algn="ctr" rtl="0">
              <a:lnSpc>
                <a:spcPct val="140000"/>
              </a:lnSpc>
              <a:spcBef>
                <a:spcPts val="0"/>
              </a:spcBef>
              <a:spcAft>
                <a:spcPts val="0"/>
              </a:spcAft>
              <a:buClr>
                <a:srgbClr val="4F6128"/>
              </a:buClr>
              <a:buSzPts val="1200"/>
              <a:buFont typeface="Poppins"/>
              <a:buNone/>
            </a:pPr>
            <a:r>
              <a:rPr lang="en" sz="1200" b="1" i="0" u="none" strike="noStrike" cap="none" dirty="0">
                <a:solidFill>
                  <a:srgbClr val="4F6128"/>
                </a:solidFill>
                <a:latin typeface="Poppins"/>
                <a:ea typeface="Poppins"/>
                <a:cs typeface="Poppins"/>
                <a:sym typeface="Poppins"/>
              </a:rPr>
              <a:t>[Your name] </a:t>
            </a:r>
            <a:endParaRPr sz="1400" b="0" i="0" u="none" strike="noStrike" cap="none" dirty="0">
              <a:solidFill>
                <a:srgbClr val="4F6128"/>
              </a:solidFill>
              <a:latin typeface="Poppins"/>
              <a:ea typeface="Poppins"/>
              <a:cs typeface="Poppins"/>
              <a:sym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4" name="Picture 3">
            <a:extLst>
              <a:ext uri="{FF2B5EF4-FFF2-40B4-BE49-F238E27FC236}">
                <a16:creationId xmlns:a16="http://schemas.microsoft.com/office/drawing/2014/main" id="{FE969A44-10E4-8C1C-8E06-286F4D829F29}"/>
              </a:ext>
            </a:extLst>
          </p:cNvPr>
          <p:cNvPicPr>
            <a:picLocks noChangeAspect="1"/>
          </p:cNvPicPr>
          <p:nvPr/>
        </p:nvPicPr>
        <p:blipFill>
          <a:blip r:embed="rId3"/>
          <a:stretch>
            <a:fillRect/>
          </a:stretch>
        </p:blipFill>
        <p:spPr>
          <a:xfrm>
            <a:off x="0" y="-12779"/>
            <a:ext cx="9144000" cy="516905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4" name="Picture 3">
            <a:extLst>
              <a:ext uri="{FF2B5EF4-FFF2-40B4-BE49-F238E27FC236}">
                <a16:creationId xmlns:a16="http://schemas.microsoft.com/office/drawing/2014/main" id="{3C900E18-0B28-0083-E780-8D115EA8C25D}"/>
              </a:ext>
            </a:extLst>
          </p:cNvPr>
          <p:cNvPicPr>
            <a:picLocks noChangeAspect="1"/>
          </p:cNvPicPr>
          <p:nvPr/>
        </p:nvPicPr>
        <p:blipFill>
          <a:blip r:embed="rId3"/>
          <a:stretch>
            <a:fillRect/>
          </a:stretch>
        </p:blipFill>
        <p:spPr>
          <a:xfrm>
            <a:off x="-8164" y="0"/>
            <a:ext cx="9152164" cy="513891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4" name="Picture 3">
            <a:extLst>
              <a:ext uri="{FF2B5EF4-FFF2-40B4-BE49-F238E27FC236}">
                <a16:creationId xmlns:a16="http://schemas.microsoft.com/office/drawing/2014/main" id="{60E00F93-A8D5-7AB9-948D-CFB09E55644E}"/>
              </a:ext>
            </a:extLst>
          </p:cNvPr>
          <p:cNvPicPr>
            <a:picLocks noChangeAspect="1"/>
          </p:cNvPicPr>
          <p:nvPr/>
        </p:nvPicPr>
        <p:blipFill>
          <a:blip r:embed="rId3"/>
          <a:stretch>
            <a:fillRect/>
          </a:stretch>
        </p:blipFill>
        <p:spPr>
          <a:xfrm>
            <a:off x="-20411" y="0"/>
            <a:ext cx="9164411" cy="513207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4" name="Picture 3">
            <a:extLst>
              <a:ext uri="{FF2B5EF4-FFF2-40B4-BE49-F238E27FC236}">
                <a16:creationId xmlns:a16="http://schemas.microsoft.com/office/drawing/2014/main" id="{BBE48D87-E648-1C16-5B92-6B67D97795EA}"/>
              </a:ext>
            </a:extLst>
          </p:cNvPr>
          <p:cNvPicPr>
            <a:picLocks noChangeAspect="1"/>
          </p:cNvPicPr>
          <p:nvPr/>
        </p:nvPicPr>
        <p:blipFill>
          <a:blip r:embed="rId3"/>
          <a:stretch>
            <a:fillRect/>
          </a:stretch>
        </p:blipFill>
        <p:spPr>
          <a:xfrm>
            <a:off x="5914" y="0"/>
            <a:ext cx="9138086" cy="514683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4" name="Picture 3">
            <a:extLst>
              <a:ext uri="{FF2B5EF4-FFF2-40B4-BE49-F238E27FC236}">
                <a16:creationId xmlns:a16="http://schemas.microsoft.com/office/drawing/2014/main" id="{D8BCFB27-E74F-437F-A180-601933A93A04}"/>
              </a:ext>
            </a:extLst>
          </p:cNvPr>
          <p:cNvPicPr>
            <a:picLocks noChangeAspect="1"/>
          </p:cNvPicPr>
          <p:nvPr/>
        </p:nvPicPr>
        <p:blipFill>
          <a:blip r:embed="rId3"/>
          <a:stretch>
            <a:fillRect/>
          </a:stretch>
        </p:blipFill>
        <p:spPr>
          <a:xfrm>
            <a:off x="0" y="-10470"/>
            <a:ext cx="9144000" cy="516443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4" name="Picture 3">
            <a:extLst>
              <a:ext uri="{FF2B5EF4-FFF2-40B4-BE49-F238E27FC236}">
                <a16:creationId xmlns:a16="http://schemas.microsoft.com/office/drawing/2014/main" id="{BA982742-54B8-216E-8BDB-517F33EBD899}"/>
              </a:ext>
            </a:extLst>
          </p:cNvPr>
          <p:cNvPicPr>
            <a:picLocks noChangeAspect="1"/>
          </p:cNvPicPr>
          <p:nvPr/>
        </p:nvPicPr>
        <p:blipFill>
          <a:blip r:embed="rId3"/>
          <a:stretch>
            <a:fillRect/>
          </a:stretch>
        </p:blipFill>
        <p:spPr>
          <a:xfrm>
            <a:off x="1" y="0"/>
            <a:ext cx="9143999" cy="51435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4" name="Picture 3">
            <a:extLst>
              <a:ext uri="{FF2B5EF4-FFF2-40B4-BE49-F238E27FC236}">
                <a16:creationId xmlns:a16="http://schemas.microsoft.com/office/drawing/2014/main" id="{6E49A5B8-245B-594C-CD32-45361F51F3A0}"/>
              </a:ext>
            </a:extLst>
          </p:cNvPr>
          <p:cNvPicPr>
            <a:picLocks noChangeAspect="1"/>
          </p:cNvPicPr>
          <p:nvPr/>
        </p:nvPicPr>
        <p:blipFill>
          <a:blip r:embed="rId3"/>
          <a:stretch>
            <a:fillRect/>
          </a:stretch>
        </p:blipFill>
        <p:spPr>
          <a:xfrm>
            <a:off x="7245" y="0"/>
            <a:ext cx="9129510" cy="51435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4" name="Picture 3">
            <a:extLst>
              <a:ext uri="{FF2B5EF4-FFF2-40B4-BE49-F238E27FC236}">
                <a16:creationId xmlns:a16="http://schemas.microsoft.com/office/drawing/2014/main" id="{2010FD6B-B96E-4BF0-2E9A-DA37500550D1}"/>
              </a:ext>
            </a:extLst>
          </p:cNvPr>
          <p:cNvPicPr>
            <a:picLocks noChangeAspect="1"/>
          </p:cNvPicPr>
          <p:nvPr/>
        </p:nvPicPr>
        <p:blipFill>
          <a:blip r:embed="rId3"/>
          <a:stretch>
            <a:fillRect/>
          </a:stretch>
        </p:blipFill>
        <p:spPr>
          <a:xfrm>
            <a:off x="-1" y="-4082"/>
            <a:ext cx="9136755" cy="514758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4" name="Picture 3">
            <a:extLst>
              <a:ext uri="{FF2B5EF4-FFF2-40B4-BE49-F238E27FC236}">
                <a16:creationId xmlns:a16="http://schemas.microsoft.com/office/drawing/2014/main" id="{7D6DB165-B9D7-F132-E0D0-BD97AC557771}"/>
              </a:ext>
            </a:extLst>
          </p:cNvPr>
          <p:cNvPicPr>
            <a:picLocks noChangeAspect="1"/>
          </p:cNvPicPr>
          <p:nvPr/>
        </p:nvPicPr>
        <p:blipFill>
          <a:blip r:embed="rId3"/>
          <a:stretch>
            <a:fillRect/>
          </a:stretch>
        </p:blipFill>
        <p:spPr>
          <a:xfrm>
            <a:off x="3170" y="0"/>
            <a:ext cx="9140830" cy="514528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6" name="Picture 5">
            <a:extLst>
              <a:ext uri="{FF2B5EF4-FFF2-40B4-BE49-F238E27FC236}">
                <a16:creationId xmlns:a16="http://schemas.microsoft.com/office/drawing/2014/main" id="{06FA6D52-3324-D9A1-7100-53DBC62924B9}"/>
              </a:ext>
            </a:extLst>
          </p:cNvPr>
          <p:cNvPicPr>
            <a:picLocks noChangeAspect="1"/>
          </p:cNvPicPr>
          <p:nvPr/>
        </p:nvPicPr>
        <p:blipFill>
          <a:blip r:embed="rId3"/>
          <a:stretch>
            <a:fillRect/>
          </a:stretch>
        </p:blipFill>
        <p:spPr>
          <a:xfrm>
            <a:off x="-907" y="0"/>
            <a:ext cx="9144907" cy="514299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
        <p:cNvGrpSpPr/>
        <p:nvPr/>
      </p:nvGrpSpPr>
      <p:grpSpPr>
        <a:xfrm>
          <a:off x="0" y="0"/>
          <a:ext cx="0" cy="0"/>
          <a:chOff x="0" y="0"/>
          <a:chExt cx="0" cy="0"/>
        </a:xfrm>
      </p:grpSpPr>
      <p:pic>
        <p:nvPicPr>
          <p:cNvPr id="2" name="Picture 1">
            <a:extLst>
              <a:ext uri="{FF2B5EF4-FFF2-40B4-BE49-F238E27FC236}">
                <a16:creationId xmlns:a16="http://schemas.microsoft.com/office/drawing/2014/main" id="{5F8CABF2-B4A0-686F-A950-B758BD662649}"/>
              </a:ext>
            </a:extLst>
          </p:cNvPr>
          <p:cNvPicPr>
            <a:picLocks noChangeAspect="1"/>
          </p:cNvPicPr>
          <p:nvPr/>
        </p:nvPicPr>
        <p:blipFill>
          <a:blip r:embed="rId3"/>
          <a:stretch>
            <a:fillRect/>
          </a:stretch>
        </p:blipFill>
        <p:spPr>
          <a:xfrm>
            <a:off x="8164" y="-1"/>
            <a:ext cx="9135836" cy="514810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6" name="Picture 5">
            <a:extLst>
              <a:ext uri="{FF2B5EF4-FFF2-40B4-BE49-F238E27FC236}">
                <a16:creationId xmlns:a16="http://schemas.microsoft.com/office/drawing/2014/main" id="{7DDA5918-6EE3-316E-014B-E3CA6928FBBD}"/>
              </a:ext>
            </a:extLst>
          </p:cNvPr>
          <p:cNvPicPr>
            <a:picLocks noChangeAspect="1"/>
          </p:cNvPicPr>
          <p:nvPr/>
        </p:nvPicPr>
        <p:blipFill>
          <a:blip r:embed="rId3"/>
          <a:stretch>
            <a:fillRect/>
          </a:stretch>
        </p:blipFill>
        <p:spPr>
          <a:xfrm>
            <a:off x="0" y="-4082"/>
            <a:ext cx="9144000" cy="515166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6" name="Picture 5">
            <a:extLst>
              <a:ext uri="{FF2B5EF4-FFF2-40B4-BE49-F238E27FC236}">
                <a16:creationId xmlns:a16="http://schemas.microsoft.com/office/drawing/2014/main" id="{78F35437-F9C8-2BCF-7C43-A99E06169B86}"/>
              </a:ext>
            </a:extLst>
          </p:cNvPr>
          <p:cNvPicPr>
            <a:picLocks noChangeAspect="1"/>
          </p:cNvPicPr>
          <p:nvPr/>
        </p:nvPicPr>
        <p:blipFill>
          <a:blip r:embed="rId3"/>
          <a:stretch>
            <a:fillRect/>
          </a:stretch>
        </p:blipFill>
        <p:spPr>
          <a:xfrm>
            <a:off x="-14586" y="8164"/>
            <a:ext cx="9166750" cy="513076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4" name="Picture 3">
            <a:extLst>
              <a:ext uri="{FF2B5EF4-FFF2-40B4-BE49-F238E27FC236}">
                <a16:creationId xmlns:a16="http://schemas.microsoft.com/office/drawing/2014/main" id="{7CFC8FCC-D75C-0F6D-E089-947BAC1B29C6}"/>
              </a:ext>
            </a:extLst>
          </p:cNvPr>
          <p:cNvPicPr>
            <a:picLocks noChangeAspect="1"/>
          </p:cNvPicPr>
          <p:nvPr/>
        </p:nvPicPr>
        <p:blipFill>
          <a:blip r:embed="rId3"/>
          <a:stretch>
            <a:fillRect/>
          </a:stretch>
        </p:blipFill>
        <p:spPr>
          <a:xfrm>
            <a:off x="1" y="-1785"/>
            <a:ext cx="9144000" cy="514706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5" name="Google Shape;85;p18" descr="preencoded.png"/>
          <p:cNvPicPr preferRelativeResize="0"/>
          <p:nvPr/>
        </p:nvPicPr>
        <p:blipFill rotWithShape="1">
          <a:blip r:embed="rId3">
            <a:alphaModFix/>
          </a:blip>
          <a:srcRect/>
          <a:stretch/>
        </p:blipFill>
        <p:spPr>
          <a:xfrm>
            <a:off x="969111" y="2221730"/>
            <a:ext cx="628492" cy="414234"/>
          </a:xfrm>
          <a:prstGeom prst="rect">
            <a:avLst/>
          </a:prstGeom>
          <a:noFill/>
          <a:ln>
            <a:noFill/>
          </a:ln>
        </p:spPr>
      </p:pic>
      <p:pic>
        <p:nvPicPr>
          <p:cNvPr id="88" name="Google Shape;88;p18" descr="preencoded.png"/>
          <p:cNvPicPr preferRelativeResize="0"/>
          <p:nvPr/>
        </p:nvPicPr>
        <p:blipFill rotWithShape="1">
          <a:blip r:embed="rId4">
            <a:alphaModFix/>
          </a:blip>
          <a:srcRect/>
          <a:stretch/>
        </p:blipFill>
        <p:spPr>
          <a:xfrm>
            <a:off x="3240582" y="2177790"/>
            <a:ext cx="464227" cy="499937"/>
          </a:xfrm>
          <a:prstGeom prst="rect">
            <a:avLst/>
          </a:prstGeom>
          <a:noFill/>
          <a:ln>
            <a:noFill/>
          </a:ln>
        </p:spPr>
      </p:pic>
      <p:pic>
        <p:nvPicPr>
          <p:cNvPr id="91" name="Google Shape;91;p18" descr="preencoded.png"/>
          <p:cNvPicPr preferRelativeResize="0"/>
          <p:nvPr/>
        </p:nvPicPr>
        <p:blipFill rotWithShape="1">
          <a:blip r:embed="rId5">
            <a:alphaModFix/>
          </a:blip>
          <a:srcRect/>
          <a:stretch/>
        </p:blipFill>
        <p:spPr>
          <a:xfrm>
            <a:off x="5380239" y="2240560"/>
            <a:ext cx="578499" cy="378524"/>
          </a:xfrm>
          <a:prstGeom prst="rect">
            <a:avLst/>
          </a:prstGeom>
          <a:noFill/>
          <a:ln>
            <a:noFill/>
          </a:ln>
        </p:spPr>
      </p:pic>
      <p:pic>
        <p:nvPicPr>
          <p:cNvPr id="94" name="Google Shape;94;p18" descr="preencoded.png"/>
          <p:cNvPicPr preferRelativeResize="0"/>
          <p:nvPr/>
        </p:nvPicPr>
        <p:blipFill rotWithShape="1">
          <a:blip r:embed="rId6">
            <a:alphaModFix/>
          </a:blip>
          <a:srcRect/>
          <a:stretch/>
        </p:blipFill>
        <p:spPr>
          <a:xfrm>
            <a:off x="7658003" y="2215452"/>
            <a:ext cx="414234" cy="428518"/>
          </a:xfrm>
          <a:prstGeom prst="rect">
            <a:avLst/>
          </a:prstGeom>
          <a:noFill/>
          <a:ln>
            <a:noFill/>
          </a:ln>
        </p:spPr>
      </p:pic>
      <p:sp>
        <p:nvSpPr>
          <p:cNvPr id="97" name="Google Shape;97;p18"/>
          <p:cNvSpPr/>
          <p:nvPr/>
        </p:nvSpPr>
        <p:spPr>
          <a:xfrm>
            <a:off x="741038" y="3803938"/>
            <a:ext cx="7659900" cy="455400"/>
          </a:xfrm>
          <a:prstGeom prst="rect">
            <a:avLst/>
          </a:prstGeom>
          <a:noFill/>
          <a:ln>
            <a:noFill/>
          </a:ln>
        </p:spPr>
        <p:txBody>
          <a:bodyPr spcFirstLastPara="1" wrap="square" lIns="0" tIns="0" rIns="0" bIns="0" anchor="t" anchorCtr="0">
            <a:noAutofit/>
          </a:bodyPr>
          <a:lstStyle/>
          <a:p>
            <a:pPr marL="0" marR="0" lvl="0" indent="0" algn="ctr" rtl="0">
              <a:lnSpc>
                <a:spcPct val="118074"/>
              </a:lnSpc>
              <a:spcBef>
                <a:spcPts val="0"/>
              </a:spcBef>
              <a:spcAft>
                <a:spcPts val="0"/>
              </a:spcAft>
              <a:buClr>
                <a:srgbClr val="FFFFFF"/>
              </a:buClr>
              <a:buSzPts val="1500"/>
              <a:buFont typeface="Source Sans Pro"/>
              <a:buNone/>
            </a:pPr>
            <a:r>
              <a:rPr lang="en" sz="1500" i="0" u="none" strike="noStrike" cap="none" dirty="0">
                <a:solidFill>
                  <a:srgbClr val="FFFFFF"/>
                </a:solidFill>
                <a:latin typeface="Poppins"/>
                <a:ea typeface="Poppins"/>
                <a:cs typeface="Poppins"/>
                <a:sym typeface="Poppins"/>
              </a:rPr>
              <a:t>By reducing the barriers to mental health care for physicians, we can help ensure that they are able to provide the best care possible.</a:t>
            </a:r>
            <a:endParaRPr sz="1400" i="0" u="none" strike="noStrike" cap="none" dirty="0">
              <a:solidFill>
                <a:srgbClr val="000000"/>
              </a:solidFill>
              <a:latin typeface="Poppins"/>
              <a:ea typeface="Poppins"/>
              <a:cs typeface="Poppins"/>
              <a:sym typeface="Poppins"/>
            </a:endParaRPr>
          </a:p>
        </p:txBody>
      </p:sp>
      <p:pic>
        <p:nvPicPr>
          <p:cNvPr id="2" name="Picture 1">
            <a:extLst>
              <a:ext uri="{FF2B5EF4-FFF2-40B4-BE49-F238E27FC236}">
                <a16:creationId xmlns:a16="http://schemas.microsoft.com/office/drawing/2014/main" id="{ED04E5FE-F878-11BB-B81A-C42B64ADF75F}"/>
              </a:ext>
            </a:extLst>
          </p:cNvPr>
          <p:cNvPicPr>
            <a:picLocks noChangeAspect="1"/>
          </p:cNvPicPr>
          <p:nvPr/>
        </p:nvPicPr>
        <p:blipFill>
          <a:blip r:embed="rId7"/>
          <a:stretch>
            <a:fillRect/>
          </a:stretch>
        </p:blipFill>
        <p:spPr>
          <a:xfrm>
            <a:off x="-7268" y="0"/>
            <a:ext cx="9151268" cy="513941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9" descr="Mental Health Message From Family Of ER Doctor Who Died By Suicide | NBC Nightly News"/>
          <p:cNvPicPr preferRelativeResize="0"/>
          <p:nvPr/>
        </p:nvPicPr>
        <p:blipFill rotWithShape="1">
          <a:blip r:embed="rId3">
            <a:alphaModFix/>
          </a:blip>
          <a:srcRect/>
          <a:stretch/>
        </p:blipFill>
        <p:spPr>
          <a:xfrm>
            <a:off x="388961" y="208333"/>
            <a:ext cx="8331958" cy="470755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7"/>
        <p:cNvGrpSpPr/>
        <p:nvPr/>
      </p:nvGrpSpPr>
      <p:grpSpPr>
        <a:xfrm>
          <a:off x="0" y="0"/>
          <a:ext cx="0" cy="0"/>
          <a:chOff x="0" y="0"/>
          <a:chExt cx="0" cy="0"/>
        </a:xfrm>
      </p:grpSpPr>
      <p:sp>
        <p:nvSpPr>
          <p:cNvPr id="108" name="Google Shape;108;p20"/>
          <p:cNvSpPr/>
          <p:nvPr/>
        </p:nvSpPr>
        <p:spPr>
          <a:xfrm>
            <a:off x="89275" y="2010854"/>
            <a:ext cx="8963100" cy="402900"/>
          </a:xfrm>
          <a:prstGeom prst="rect">
            <a:avLst/>
          </a:prstGeom>
          <a:noFill/>
          <a:ln>
            <a:noFill/>
          </a:ln>
        </p:spPr>
        <p:txBody>
          <a:bodyPr spcFirstLastPara="1" wrap="square" lIns="0" tIns="0" rIns="0" bIns="0" anchor="t" anchorCtr="0">
            <a:noAutofit/>
          </a:bodyPr>
          <a:lstStyle/>
          <a:p>
            <a:pPr marL="0" marR="0" lvl="0" indent="0" algn="ctr" rtl="0">
              <a:lnSpc>
                <a:spcPct val="112800"/>
              </a:lnSpc>
              <a:spcBef>
                <a:spcPts val="0"/>
              </a:spcBef>
              <a:spcAft>
                <a:spcPts val="0"/>
              </a:spcAft>
              <a:buClr>
                <a:srgbClr val="000000"/>
              </a:buClr>
              <a:buSzPts val="2800"/>
              <a:buFont typeface="Poppins"/>
              <a:buNone/>
            </a:pPr>
            <a:r>
              <a:rPr lang="en" sz="2800" b="1" i="0" u="none" strike="noStrike" cap="none" dirty="0">
                <a:solidFill>
                  <a:srgbClr val="000000"/>
                </a:solidFill>
                <a:latin typeface="Poppins"/>
                <a:ea typeface="Poppins"/>
                <a:cs typeface="Poppins"/>
                <a:sym typeface="Poppins"/>
              </a:rPr>
              <a:t>Suicidal Ideation in Physicians</a:t>
            </a:r>
            <a:endParaRPr sz="1400" i="0" u="none" strike="noStrike" cap="none" dirty="0">
              <a:solidFill>
                <a:srgbClr val="000000"/>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
        <p:cNvGrpSpPr/>
        <p:nvPr/>
      </p:nvGrpSpPr>
      <p:grpSpPr>
        <a:xfrm>
          <a:off x="0" y="0"/>
          <a:ext cx="0" cy="0"/>
          <a:chOff x="0" y="0"/>
          <a:chExt cx="0" cy="0"/>
        </a:xfrm>
      </p:grpSpPr>
      <p:sp>
        <p:nvSpPr>
          <p:cNvPr id="113" name="Google Shape;113;p21"/>
          <p:cNvSpPr/>
          <p:nvPr/>
        </p:nvSpPr>
        <p:spPr>
          <a:xfrm>
            <a:off x="0" y="0"/>
            <a:ext cx="9144000" cy="51435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2" name="Picture 1">
            <a:extLst>
              <a:ext uri="{FF2B5EF4-FFF2-40B4-BE49-F238E27FC236}">
                <a16:creationId xmlns:a16="http://schemas.microsoft.com/office/drawing/2014/main" id="{CE3A32F3-5AE3-87D4-7B6E-690983EDFED8}"/>
              </a:ext>
            </a:extLst>
          </p:cNvPr>
          <p:cNvPicPr>
            <a:picLocks noChangeAspect="1"/>
          </p:cNvPicPr>
          <p:nvPr/>
        </p:nvPicPr>
        <p:blipFill>
          <a:blip r:embed="rId3"/>
          <a:stretch>
            <a:fillRect/>
          </a:stretch>
        </p:blipFill>
        <p:spPr>
          <a:xfrm>
            <a:off x="0" y="4082"/>
            <a:ext cx="9144000" cy="513533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4" name="Picture 3">
            <a:extLst>
              <a:ext uri="{FF2B5EF4-FFF2-40B4-BE49-F238E27FC236}">
                <a16:creationId xmlns:a16="http://schemas.microsoft.com/office/drawing/2014/main" id="{66B726AD-3F9B-F06E-A747-71B9F220DF12}"/>
              </a:ext>
            </a:extLst>
          </p:cNvPr>
          <p:cNvPicPr>
            <a:picLocks noChangeAspect="1"/>
          </p:cNvPicPr>
          <p:nvPr/>
        </p:nvPicPr>
        <p:blipFill>
          <a:blip r:embed="rId3"/>
          <a:stretch>
            <a:fillRect/>
          </a:stretch>
        </p:blipFill>
        <p:spPr>
          <a:xfrm>
            <a:off x="7245" y="0"/>
            <a:ext cx="9136755" cy="514758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23"/>
          <p:cNvPicPr preferRelativeResize="0"/>
          <p:nvPr/>
        </p:nvPicPr>
        <p:blipFill>
          <a:blip r:embed="rId3">
            <a:alphaModFix/>
          </a:blip>
          <a:stretch>
            <a:fillRect/>
          </a:stretch>
        </p:blipFill>
        <p:spPr>
          <a:xfrm>
            <a:off x="0" y="1476375"/>
            <a:ext cx="9144000" cy="2190750"/>
          </a:xfrm>
          <a:prstGeom prst="rect">
            <a:avLst/>
          </a:prstGeom>
          <a:noFill/>
          <a:ln w="9525" cap="flat" cmpd="sng">
            <a:solidFill>
              <a:schemeClr val="dk2"/>
            </a:solidFill>
            <a:prstDash val="solid"/>
            <a:round/>
            <a:headEnd type="none" w="sm" len="sm"/>
            <a:tailEnd type="none" w="sm" len="sm"/>
          </a:ln>
        </p:spPr>
      </p:pic>
      <p:sp>
        <p:nvSpPr>
          <p:cNvPr id="129" name="Google Shape;129;p23"/>
          <p:cNvSpPr/>
          <p:nvPr/>
        </p:nvSpPr>
        <p:spPr>
          <a:xfrm>
            <a:off x="6289925" y="1727075"/>
            <a:ext cx="2586900" cy="1920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3"/>
          <p:cNvSpPr/>
          <p:nvPr/>
        </p:nvSpPr>
        <p:spPr>
          <a:xfrm>
            <a:off x="216775" y="1989800"/>
            <a:ext cx="7134300" cy="2829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3"/>
          <p:cNvSpPr/>
          <p:nvPr/>
        </p:nvSpPr>
        <p:spPr>
          <a:xfrm>
            <a:off x="3561550" y="2353600"/>
            <a:ext cx="5315400" cy="218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3"/>
          <p:cNvSpPr/>
          <p:nvPr/>
        </p:nvSpPr>
        <p:spPr>
          <a:xfrm>
            <a:off x="216775" y="2969975"/>
            <a:ext cx="8660100" cy="2181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3"/>
          <p:cNvSpPr/>
          <p:nvPr/>
        </p:nvSpPr>
        <p:spPr>
          <a:xfrm>
            <a:off x="216775" y="3273150"/>
            <a:ext cx="2132100" cy="2181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4" name="Picture 3">
            <a:extLst>
              <a:ext uri="{FF2B5EF4-FFF2-40B4-BE49-F238E27FC236}">
                <a16:creationId xmlns:a16="http://schemas.microsoft.com/office/drawing/2014/main" id="{F4B10302-E420-E4BF-7D13-385B58B45136}"/>
              </a:ext>
            </a:extLst>
          </p:cNvPr>
          <p:cNvPicPr>
            <a:picLocks noChangeAspect="1"/>
          </p:cNvPicPr>
          <p:nvPr/>
        </p:nvPicPr>
        <p:blipFill>
          <a:blip r:embed="rId3"/>
          <a:stretch>
            <a:fillRect/>
          </a:stretch>
        </p:blipFill>
        <p:spPr>
          <a:xfrm>
            <a:off x="0" y="1017"/>
            <a:ext cx="9144000" cy="5141466"/>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43D4605C499E4AA676E0760C5D6435" ma:contentTypeVersion="1" ma:contentTypeDescription="Create a new document." ma:contentTypeScope="" ma:versionID="aaca4b8d0c06e4d0ebe02ee862fd914a">
  <xsd:schema xmlns:xsd="http://www.w3.org/2001/XMLSchema" xmlns:xs="http://www.w3.org/2001/XMLSchema" xmlns:p="http://schemas.microsoft.com/office/2006/metadata/properties" xmlns:ns1="http://schemas.microsoft.com/sharepoint/v3" targetNamespace="http://schemas.microsoft.com/office/2006/metadata/properties" ma:root="true" ma:fieldsID="ef2aa9ed40e72a78c3822fc753b43e8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D98CB9C9-5A9C-4001-904E-E2053FC14FE5}"/>
</file>

<file path=customXml/itemProps2.xml><?xml version="1.0" encoding="utf-8"?>
<ds:datastoreItem xmlns:ds="http://schemas.openxmlformats.org/officeDocument/2006/customXml" ds:itemID="{8F5CC813-2B7E-4234-8ECA-DB66BDEFB650}"/>
</file>

<file path=customXml/itemProps3.xml><?xml version="1.0" encoding="utf-8"?>
<ds:datastoreItem xmlns:ds="http://schemas.openxmlformats.org/officeDocument/2006/customXml" ds:itemID="{35ACB772-94C4-4745-97AA-5A732E932542}"/>
</file>

<file path=docProps/app.xml><?xml version="1.0" encoding="utf-8"?>
<Properties xmlns="http://schemas.openxmlformats.org/officeDocument/2006/extended-properties" xmlns:vt="http://schemas.openxmlformats.org/officeDocument/2006/docPropsVTypes">
  <TotalTime>8</TotalTime>
  <Words>1300</Words>
  <Application>Microsoft Macintosh PowerPoint</Application>
  <PresentationFormat>On-screen Show (16:9)</PresentationFormat>
  <Paragraphs>62</Paragraphs>
  <Slides>22</Slides>
  <Notes>22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Roboto Condensed</vt:lpstr>
      <vt:lpstr>Poppins</vt:lpstr>
      <vt:lpstr>Calibri</vt:lpstr>
      <vt:lpstr>Source Sans Pro</vt:lpstr>
      <vt:lpstr>Arial</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eileen_b23@yahoo.com</cp:lastModifiedBy>
  <cp:revision>3</cp:revision>
  <dcterms:modified xsi:type="dcterms:W3CDTF">2023-07-18T21:03:44Z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0x0101003543D4605C499E4AA676E0760C5D6435</vt:lpwstr>
  </property>
</Properties>
</file>